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d5Wa7pI5/G0ThzVMzgKWg==" hashData="bnjUM7awqdCJHEzkrNRs/E2v+skzMbskmqG1IH7AvIezIw2EqV1Y7GiyON5J9gU3eRmRyt/FlfvYgEbnF2Xvrg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ki Hiroshima" initials="KH" lastIdx="1" clrIdx="0">
    <p:extLst>
      <p:ext uri="{19B8F6BF-5375-455C-9EA6-DF929625EA0E}">
        <p15:presenceInfo xmlns:p15="http://schemas.microsoft.com/office/powerpoint/2012/main" userId="4cbc7da4cadbf1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E2D-355F-4444-8732-E48569EEC3E5}" type="datetimeFigureOut">
              <a:rPr kumimoji="1" lang="ja-JP" altLang="en-US" smtClean="0"/>
              <a:t>2019/7/24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6498-A20D-4B1B-A8F1-B8FD77F7B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図 9">
            <a:extLst>
              <a:ext uri="{FF2B5EF4-FFF2-40B4-BE49-F238E27FC236}">
                <a16:creationId xmlns:a16="http://schemas.microsoft.com/office/drawing/2014/main" id="{E3EF0A93-8BFC-48E0-81B4-6D58F885E8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37546" cy="82943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9C5EB-9F0F-42F7-B264-E80F27D390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084" y="250853"/>
            <a:ext cx="2608993" cy="33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3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E2D-355F-4444-8732-E48569EEC3E5}" type="datetimeFigureOut">
              <a:rPr kumimoji="1" lang="ja-JP" altLang="en-US" smtClean="0"/>
              <a:t>2019/7/24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6498-A20D-4B1B-A8F1-B8FD77F7B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14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E2D-355F-4444-8732-E48569EEC3E5}" type="datetimeFigureOut">
              <a:rPr kumimoji="1" lang="ja-JP" altLang="en-US" smtClean="0"/>
              <a:t>2019/7/24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6498-A20D-4B1B-A8F1-B8FD77F7B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6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E2D-355F-4444-8732-E48569EEC3E5}" type="datetimeFigureOut">
              <a:rPr kumimoji="1" lang="ja-JP" altLang="en-US" smtClean="0"/>
              <a:t>2019/7/24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6498-A20D-4B1B-A8F1-B8FD77F7B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77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E2D-355F-4444-8732-E48569EEC3E5}" type="datetimeFigureOut">
              <a:rPr kumimoji="1" lang="ja-JP" altLang="en-US" smtClean="0"/>
              <a:t>2019/7/24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6498-A20D-4B1B-A8F1-B8FD77F7B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3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E2D-355F-4444-8732-E48569EEC3E5}" type="datetimeFigureOut">
              <a:rPr kumimoji="1" lang="ja-JP" altLang="en-US" smtClean="0"/>
              <a:t>2019/7/24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6498-A20D-4B1B-A8F1-B8FD77F7B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03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E2D-355F-4444-8732-E48569EEC3E5}" type="datetimeFigureOut">
              <a:rPr kumimoji="1" lang="ja-JP" altLang="en-US" smtClean="0"/>
              <a:t>2019/7/24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6498-A20D-4B1B-A8F1-B8FD77F7B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24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E2D-355F-4444-8732-E48569EEC3E5}" type="datetimeFigureOut">
              <a:rPr kumimoji="1" lang="ja-JP" altLang="en-US" smtClean="0"/>
              <a:t>2019/7/24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6498-A20D-4B1B-A8F1-B8FD77F7B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95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E2D-355F-4444-8732-E48569EEC3E5}" type="datetimeFigureOut">
              <a:rPr kumimoji="1" lang="ja-JP" altLang="en-US" smtClean="0"/>
              <a:t>2019/7/24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6498-A20D-4B1B-A8F1-B8FD77F7B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2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D352E2D-355F-4444-8732-E48569EEC3E5}" type="datetimeFigureOut">
              <a:rPr kumimoji="1" lang="ja-JP" altLang="en-US" smtClean="0"/>
              <a:t>2019/7/24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996498-A20D-4B1B-A8F1-B8FD77F7B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434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52E2D-355F-4444-8732-E48569EEC3E5}" type="datetimeFigureOut">
              <a:rPr kumimoji="1" lang="ja-JP" altLang="en-US" smtClean="0"/>
              <a:t>2019/7/24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6498-A20D-4B1B-A8F1-B8FD77F7B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58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D352E2D-355F-4444-8732-E48569EEC3E5}" type="datetimeFigureOut">
              <a:rPr kumimoji="1" lang="ja-JP" altLang="en-US" smtClean="0"/>
              <a:t>2019/7/24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7996498-A20D-4B1B-A8F1-B8FD77F7B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C9BC5B79-A66F-455D-8B84-06539EBFC81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337546" cy="82943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D9EE90F-ACCD-4BFD-8EEB-906336EC82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2084" y="250853"/>
            <a:ext cx="2608993" cy="33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6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347A5D-4F15-457A-B03C-23BDA18E7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費用について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3A292F2D-1361-42A6-A11C-64E08E8AB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6608" y="5521924"/>
            <a:ext cx="4257336" cy="691097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chemeClr val="tx1"/>
                </a:solidFill>
                <a:latin typeface="+mn-ea"/>
              </a:rPr>
              <a:t>2019.7.21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父母懇親会</a:t>
            </a:r>
            <a:endParaRPr kumimoji="1" lang="en-US" altLang="ja-JP" sz="32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0604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EDBA4-FA09-4A9E-B781-633BD4C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各費用について  </a:t>
            </a:r>
            <a:r>
              <a:rPr lang="ja-JP" altLang="en-US" sz="2800" dirty="0">
                <a:solidFill>
                  <a:schemeClr val="tx1"/>
                </a:solidFill>
              </a:rPr>
              <a:t>ー  新歓費 ー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31A399F-E870-402B-A07A-7EA8E6FE7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>
            <a:normAutofit/>
          </a:bodyPr>
          <a:lstStyle/>
          <a:p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アメフト部では新歓に命を懸けています。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簡単には魅力を伝えられない部分もあるので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昼ご飯に誘ったり、夜ご飯に誘ったり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イベントを開催したり、お金がかかる時期です。　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例年新歓に一人当たり１万円はかかります。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EDBA4-FA09-4A9E-B781-633BD4C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各費用について  </a:t>
            </a:r>
            <a:r>
              <a:rPr lang="ja-JP" altLang="en-US" sz="2800" dirty="0">
                <a:solidFill>
                  <a:schemeClr val="tx1"/>
                </a:solidFill>
              </a:rPr>
              <a:t>ー  追いコン費 ー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31A399F-E870-402B-A07A-7EA8E6FE7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>
            <a:normAutofit/>
          </a:bodyPr>
          <a:lstStyle/>
          <a:p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毎年３月に引退する４年生を送る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追い出しコンパをしています。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４年生にかかるプレゼント代や、食事代で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例年５０００円ほど集めます。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6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EDBA4-FA09-4A9E-B781-633BD4C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各費用について  </a:t>
            </a:r>
            <a:r>
              <a:rPr lang="ja-JP" altLang="en-US" sz="2800" dirty="0">
                <a:solidFill>
                  <a:schemeClr val="tx1"/>
                </a:solidFill>
              </a:rPr>
              <a:t>ー  部費 ー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31A399F-E870-402B-A07A-7EA8E6FE7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>
            <a:normAutofit fontScale="92500" lnSpcReduction="20000"/>
          </a:bodyPr>
          <a:lstStyle/>
          <a:p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毎月選手から７０００円、スタッフから１０００円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徴収しています。　１年生は９月から徴収します。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部費はテーピングや練習用具の購入、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社会人トレーナーへの支払いなどに充てられています。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　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詳しくは部のスタッフにお聞きください。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2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EDBA4-FA09-4A9E-B781-633BD4C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各費用について  </a:t>
            </a:r>
            <a:r>
              <a:rPr lang="ja-JP" altLang="en-US" sz="2800" dirty="0">
                <a:solidFill>
                  <a:schemeClr val="tx1"/>
                </a:solidFill>
              </a:rPr>
              <a:t>ー  その他 ー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31A399F-E870-402B-A07A-7EA8E6FE7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45229"/>
            <a:ext cx="10058400" cy="3223759"/>
          </a:xfrm>
        </p:spPr>
        <p:txBody>
          <a:bodyPr>
            <a:normAutofit/>
          </a:bodyPr>
          <a:lstStyle/>
          <a:p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防具の金具や、</a:t>
            </a:r>
            <a:r>
              <a:rPr lang="en-US" altLang="ja-JP" sz="3200" dirty="0">
                <a:solidFill>
                  <a:schemeClr val="tx1"/>
                </a:solidFill>
              </a:rPr>
              <a:t>OS1</a:t>
            </a:r>
            <a:r>
              <a:rPr lang="ja-JP" altLang="en-US" sz="3200" dirty="0">
                <a:solidFill>
                  <a:schemeClr val="tx1"/>
                </a:solidFill>
              </a:rPr>
              <a:t>（経口補水液）、マウスピースなど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部から購入したものは納会でまとめて集金します。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endParaRPr lang="en-US" altLang="ja-JP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4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EDBA4-FA09-4A9E-B781-633BD4C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滞納について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31A399F-E870-402B-A07A-7EA8E6FE7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28800"/>
            <a:ext cx="10058400" cy="4245429"/>
          </a:xfrm>
        </p:spPr>
        <p:txBody>
          <a:bodyPr>
            <a:normAutofit lnSpcReduction="10000"/>
          </a:bodyPr>
          <a:lstStyle/>
          <a:p>
            <a:endParaRPr lang="en-US" altLang="ja-JP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</a:rPr>
              <a:t>滞納したお金は、納会にてまとめて集めます。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</a:rPr>
              <a:t>退部した場合も、滞納分はお支払いしてもらいます。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</a:rPr>
              <a:t>負担が大きく大変だと思いますが、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</a:rPr>
              <a:t>皆様の負担ができるだけ軽くなるよう、サポートいたします。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</a:rPr>
              <a:t>ご不明点がありましたらいつでもお聞きください！</a:t>
            </a:r>
            <a:endParaRPr lang="en-US" altLang="ja-JP" sz="3200" dirty="0">
              <a:solidFill>
                <a:schemeClr val="tx1"/>
              </a:solidFill>
            </a:endParaRPr>
          </a:p>
          <a:p>
            <a:endParaRPr lang="en-US" altLang="ja-JP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01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ãè¾åãã®ç»åæ¤ç´¢çµæ">
            <a:extLst>
              <a:ext uri="{FF2B5EF4-FFF2-40B4-BE49-F238E27FC236}">
                <a16:creationId xmlns:a16="http://schemas.microsoft.com/office/drawing/2014/main" id="{4EB5482E-FA2F-4315-97E2-76AD2587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86" y="898071"/>
            <a:ext cx="2927713" cy="48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4C77BD-8FAE-4A0F-BCDB-86D0195FFFED}"/>
              </a:ext>
            </a:extLst>
          </p:cNvPr>
          <p:cNvSpPr txBox="1"/>
          <p:nvPr/>
        </p:nvSpPr>
        <p:spPr>
          <a:xfrm>
            <a:off x="3592286" y="2759528"/>
            <a:ext cx="819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/>
              <a:t>ご清聴ありがとうございました</a:t>
            </a:r>
            <a:r>
              <a:rPr kumimoji="1" lang="en-US" altLang="ja-JP" sz="4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8630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313593-1CDE-4F2F-A570-D352EE44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chemeClr val="tx1"/>
                </a:solidFill>
              </a:rPr>
              <a:t>年間計画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4105513-C048-4723-8227-0B4BCA02E060}"/>
              </a:ext>
            </a:extLst>
          </p:cNvPr>
          <p:cNvSpPr/>
          <p:nvPr/>
        </p:nvSpPr>
        <p:spPr>
          <a:xfrm>
            <a:off x="1110343" y="2375805"/>
            <a:ext cx="4735286" cy="3567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tx1"/>
                </a:solidFill>
              </a:rPr>
              <a:t>５月　　　防具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６月　　　メディカルチェック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７月　　　ユニフォーム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８月　　　合宿費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９月　　　連盟登録費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１０月　　グッズ代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B51C165-6D97-4BF1-8099-31422AEE7ABB}"/>
              </a:ext>
            </a:extLst>
          </p:cNvPr>
          <p:cNvSpPr/>
          <p:nvPr/>
        </p:nvSpPr>
        <p:spPr>
          <a:xfrm>
            <a:off x="6373586" y="2364920"/>
            <a:ext cx="4220935" cy="3567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tx1"/>
                </a:solidFill>
              </a:rPr>
              <a:t>１１月　　　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１２月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１月　　　納会費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２月　　　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３月　　　追いコン費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４月　　　新歓費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88073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B0A61D-6B1C-4E39-BEA9-E01AEFFF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各費用について  </a:t>
            </a:r>
            <a:r>
              <a:rPr lang="ja-JP" altLang="en-US" sz="2800" dirty="0">
                <a:solidFill>
                  <a:schemeClr val="tx1"/>
                </a:solidFill>
              </a:rPr>
              <a:t>ー 防具 ー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C346AE-CEF6-4554-BDA6-D77E885E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510" y="2058006"/>
            <a:ext cx="10058400" cy="538237"/>
          </a:xfrm>
        </p:spPr>
        <p:txBody>
          <a:bodyPr>
            <a:normAutofit lnSpcReduction="10000"/>
          </a:bodyPr>
          <a:lstStyle/>
          <a:p>
            <a:r>
              <a:rPr lang="ja-JP" altLang="en-US" sz="3200" dirty="0">
                <a:solidFill>
                  <a:schemeClr val="tx1"/>
                </a:solidFill>
              </a:rPr>
              <a:t>防具は以下のもののセットです。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023F82-E6D1-405D-A640-32029728D706}"/>
              </a:ext>
            </a:extLst>
          </p:cNvPr>
          <p:cNvSpPr txBox="1"/>
          <p:nvPr/>
        </p:nvSpPr>
        <p:spPr>
          <a:xfrm>
            <a:off x="2253342" y="2767692"/>
            <a:ext cx="60089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ショルダー</a:t>
            </a:r>
            <a:endParaRPr kumimoji="1" lang="en-US" altLang="ja-JP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ヘルメット</a:t>
            </a:r>
            <a:endParaRPr lang="en-US" altLang="ja-JP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パット</a:t>
            </a:r>
            <a:endParaRPr lang="en-US" altLang="ja-JP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フットボールパンツ</a:t>
            </a:r>
            <a:endParaRPr kumimoji="1" lang="en-US" altLang="ja-JP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キャリーバッグ</a:t>
            </a:r>
            <a:endParaRPr lang="en-US" altLang="ja-JP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マウスピース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9AD67DE0-DB0B-48BD-BF38-737C74C258AD}"/>
              </a:ext>
            </a:extLst>
          </p:cNvPr>
          <p:cNvSpPr/>
          <p:nvPr/>
        </p:nvSpPr>
        <p:spPr>
          <a:xfrm>
            <a:off x="6164035" y="3404507"/>
            <a:ext cx="440872" cy="222885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AD3EDC12-AF18-4B21-A117-31EAC0691287}"/>
              </a:ext>
            </a:extLst>
          </p:cNvPr>
          <p:cNvSpPr/>
          <p:nvPr/>
        </p:nvSpPr>
        <p:spPr>
          <a:xfrm>
            <a:off x="8858250" y="2873829"/>
            <a:ext cx="503465" cy="2805793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C3233E-A7F8-4E07-8196-F07DCA3916AE}"/>
              </a:ext>
            </a:extLst>
          </p:cNvPr>
          <p:cNvSpPr txBox="1"/>
          <p:nvPr/>
        </p:nvSpPr>
        <p:spPr>
          <a:xfrm>
            <a:off x="6629400" y="4229101"/>
            <a:ext cx="2032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４１０００円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AF3C75A-3FE7-4DFC-8D57-3B319417488C}"/>
              </a:ext>
            </a:extLst>
          </p:cNvPr>
          <p:cNvSpPr txBox="1"/>
          <p:nvPr/>
        </p:nvSpPr>
        <p:spPr>
          <a:xfrm>
            <a:off x="9541329" y="3965121"/>
            <a:ext cx="217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８４４００円</a:t>
            </a:r>
          </a:p>
        </p:txBody>
      </p:sp>
    </p:spTree>
    <p:extLst>
      <p:ext uri="{BB962C8B-B14F-4D97-AF65-F5344CB8AC3E}">
        <p14:creationId xmlns:p14="http://schemas.microsoft.com/office/powerpoint/2010/main" val="78530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EDBA4-FA09-4A9E-B781-633BD4C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各費用について  </a:t>
            </a:r>
            <a:r>
              <a:rPr lang="ja-JP" altLang="en-US" sz="2800" dirty="0">
                <a:solidFill>
                  <a:schemeClr val="tx1"/>
                </a:solidFill>
              </a:rPr>
              <a:t>ー メディカルチェック ー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31A399F-E870-402B-A07A-7EA8E6FE7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>
            <a:normAutofit/>
          </a:bodyPr>
          <a:lstStyle/>
          <a:p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アメフトをするにあたり、体に異常がないか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１年生のうちに病院で検査をします。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脳の</a:t>
            </a:r>
            <a:r>
              <a:rPr lang="en-US" altLang="ja-JP" sz="3200" dirty="0">
                <a:solidFill>
                  <a:schemeClr val="tx1"/>
                </a:solidFill>
              </a:rPr>
              <a:t>CT</a:t>
            </a:r>
            <a:r>
              <a:rPr lang="ja-JP" altLang="en-US" sz="3200" dirty="0">
                <a:solidFill>
                  <a:schemeClr val="tx1"/>
                </a:solidFill>
              </a:rPr>
              <a:t>検査や、血液検査、胸部レントゲンなどの　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検査をします。合計で３万弱かかります。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5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5961DD-C553-41BC-A6BA-B5F568DB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各費用について  </a:t>
            </a:r>
            <a:r>
              <a:rPr lang="ja-JP" altLang="en-US" sz="3200" dirty="0">
                <a:solidFill>
                  <a:schemeClr val="tx1"/>
                </a:solidFill>
              </a:rPr>
              <a:t>ー ユニフォーム ー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7FA84C-985A-45DD-8579-9B998A5B0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</a:rPr>
              <a:t> 　 ４０５００円ほど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かかります。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endParaRPr kumimoji="1" lang="en-US" altLang="ja-JP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</a:rPr>
              <a:t>　 ホワイトジャージと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　カラージャージの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２種類を購入します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ja-JP" altLang="en-US" sz="3200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A69DB3-F130-48BA-A253-CCCB13402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3" y="1877785"/>
            <a:ext cx="3170958" cy="438422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F6AAA25-6C8A-472B-9118-2C1B09BAE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22" y="1874860"/>
            <a:ext cx="2996016" cy="439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5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EDBA4-FA09-4A9E-B781-633BD4C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各費用について  </a:t>
            </a:r>
            <a:r>
              <a:rPr lang="ja-JP" altLang="en-US" sz="2800" dirty="0">
                <a:solidFill>
                  <a:schemeClr val="tx1"/>
                </a:solidFill>
              </a:rPr>
              <a:t>ー 合宿費 ー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31A399F-E870-402B-A07A-7EA8E6FE7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>
            <a:normAutofit/>
          </a:bodyPr>
          <a:lstStyle/>
          <a:p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例年７万円ほどです。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高額で部の負担が大きくなります。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基本的には滞納は受け付けていません。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8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EDBA4-FA09-4A9E-B781-633BD4C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各費用について  </a:t>
            </a:r>
            <a:r>
              <a:rPr lang="ja-JP" altLang="en-US" sz="2800" dirty="0">
                <a:solidFill>
                  <a:schemeClr val="tx1"/>
                </a:solidFill>
              </a:rPr>
              <a:t>ー  連名登録費 ー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31A399F-E870-402B-A07A-7EA8E6FE7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>
            <a:normAutofit/>
          </a:bodyPr>
          <a:lstStyle/>
          <a:p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東工大アメフト部に所属する者はみな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関東アメリカンフットボール連盟に登録します。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一人１５００円ほどです。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0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EDBA4-FA09-4A9E-B781-633BD4C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各費用について  </a:t>
            </a:r>
            <a:r>
              <a:rPr lang="ja-JP" altLang="en-US" sz="2800" dirty="0">
                <a:solidFill>
                  <a:schemeClr val="tx1"/>
                </a:solidFill>
              </a:rPr>
              <a:t>ー  グッズ代 ー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31A399F-E870-402B-A07A-7EA8E6FE7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>
            <a:normAutofit/>
          </a:bodyPr>
          <a:lstStyle/>
          <a:p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遠征に行くときは、部で服装を統一します。　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ネクタイやポロシャツ、チーム</a:t>
            </a:r>
            <a:r>
              <a:rPr lang="en-US" altLang="ja-JP" sz="3200" dirty="0">
                <a:solidFill>
                  <a:schemeClr val="tx1"/>
                </a:solidFill>
              </a:rPr>
              <a:t>T</a:t>
            </a:r>
            <a:r>
              <a:rPr lang="ja-JP" altLang="en-US" sz="3200" dirty="0">
                <a:solidFill>
                  <a:schemeClr val="tx1"/>
                </a:solidFill>
              </a:rPr>
              <a:t>シャツや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ラバーバンド、ハーフパンツにスウェットなどの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グッズを購入します。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この代金は、だいたい１０月ごろに集めます。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87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EDBA4-FA09-4A9E-B781-633BD4CC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各費用について  </a:t>
            </a:r>
            <a:r>
              <a:rPr lang="ja-JP" altLang="en-US" sz="2800" dirty="0">
                <a:solidFill>
                  <a:schemeClr val="tx1"/>
                </a:solidFill>
              </a:rPr>
              <a:t>ー  納会費 ー</a:t>
            </a:r>
            <a:endParaRPr kumimoji="1" lang="ja-JP" altLang="en-US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31A399F-E870-402B-A07A-7EA8E6FE7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>
            <a:normAutofit/>
          </a:bodyPr>
          <a:lstStyle/>
          <a:p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毎年１月に納会を行っています。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参加費と食事代合わせて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　例年２５００円程度かかります。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75002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ユーザー定義 3">
      <a:dk1>
        <a:srgbClr val="464646"/>
      </a:dk1>
      <a:lt1>
        <a:srgbClr val="FFFFFF"/>
      </a:lt1>
      <a:dk2>
        <a:srgbClr val="FFFFFF"/>
      </a:dk2>
      <a:lt2>
        <a:srgbClr val="FFFFFF"/>
      </a:lt2>
      <a:accent1>
        <a:srgbClr val="E48312"/>
      </a:accent1>
      <a:accent2>
        <a:srgbClr val="1773B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1407</TotalTime>
  <Words>151</Words>
  <Application>Microsoft Office PowerPoint</Application>
  <PresentationFormat>ワイド画面</PresentationFormat>
  <Paragraphs>102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ＭＳ Ｐゴシック</vt:lpstr>
      <vt:lpstr>メイリオ</vt:lpstr>
      <vt:lpstr>Arial</vt:lpstr>
      <vt:lpstr>Calibri</vt:lpstr>
      <vt:lpstr>Calibri Light</vt:lpstr>
      <vt:lpstr>レトロスペクト</vt:lpstr>
      <vt:lpstr>費用について</vt:lpstr>
      <vt:lpstr>年間計画</vt:lpstr>
      <vt:lpstr>各費用について  ー 防具 ー</vt:lpstr>
      <vt:lpstr>各費用について  ー メディカルチェック ー</vt:lpstr>
      <vt:lpstr>各費用について  ー ユニフォーム ー</vt:lpstr>
      <vt:lpstr>各費用について  ー 合宿費 ー</vt:lpstr>
      <vt:lpstr>各費用について  ー  連名登録費 ー</vt:lpstr>
      <vt:lpstr>各費用について  ー  グッズ代 ー</vt:lpstr>
      <vt:lpstr>各費用について  ー  納会費 ー</vt:lpstr>
      <vt:lpstr>各費用について  ー  新歓費 ー</vt:lpstr>
      <vt:lpstr>各費用について  ー  追いコン費 ー</vt:lpstr>
      <vt:lpstr>各費用について  ー  部費 ー</vt:lpstr>
      <vt:lpstr>各費用について  ー  その他 ー</vt:lpstr>
      <vt:lpstr>滞納について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費用について</dc:title>
  <dc:creator>Koki Hiroshima</dc:creator>
  <cp:lastModifiedBy>秋元 良太</cp:lastModifiedBy>
  <cp:revision>17</cp:revision>
  <dcterms:created xsi:type="dcterms:W3CDTF">2019-07-16T15:00:41Z</dcterms:created>
  <dcterms:modified xsi:type="dcterms:W3CDTF">2019-07-24T08:37:45Z</dcterms:modified>
</cp:coreProperties>
</file>