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9" r:id="rId3"/>
    <p:sldId id="257" r:id="rId4"/>
    <p:sldId id="258" r:id="rId5"/>
    <p:sldId id="271" r:id="rId6"/>
    <p:sldId id="286" r:id="rId7"/>
    <p:sldId id="261" r:id="rId8"/>
    <p:sldId id="280" r:id="rId9"/>
    <p:sldId id="260" r:id="rId10"/>
    <p:sldId id="262" r:id="rId11"/>
    <p:sldId id="263" r:id="rId12"/>
    <p:sldId id="264" r:id="rId13"/>
    <p:sldId id="265" r:id="rId14"/>
    <p:sldId id="272" r:id="rId15"/>
    <p:sldId id="273" r:id="rId16"/>
    <p:sldId id="274" r:id="rId17"/>
    <p:sldId id="275" r:id="rId18"/>
    <p:sldId id="276" r:id="rId19"/>
    <p:sldId id="279" r:id="rId20"/>
    <p:sldId id="283" r:id="rId21"/>
    <p:sldId id="282" r:id="rId22"/>
    <p:sldId id="284" r:id="rId23"/>
    <p:sldId id="281" r:id="rId24"/>
    <p:sldId id="28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JAKY6/785zeurwz+JMXanQ==" hashData="mtkpzVBEBaEqwEOysPCjFQEFvQoC+nJQURiYtZ4chAxKQS5WyRmDcxlxrxbiDegfPDZfDDAePAyVUbdifqsxD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5FDB"/>
    <a:srgbClr val="7030A0"/>
    <a:srgbClr val="FE9482"/>
    <a:srgbClr val="FFC000"/>
    <a:srgbClr val="FF5E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37" autoAdjust="0"/>
    <p:restoredTop sz="94660"/>
  </p:normalViewPr>
  <p:slideViewPr>
    <p:cSldViewPr snapToGrid="0">
      <p:cViewPr varScale="1">
        <p:scale>
          <a:sx n="78" d="100"/>
          <a:sy n="78" d="100"/>
        </p:scale>
        <p:origin x="77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024E1F-6729-4C72-8F91-C453EA48C4E0}" type="doc">
      <dgm:prSet loTypeId="urn:microsoft.com/office/officeart/2005/8/layout/arrow2" loCatId="process" qsTypeId="urn:microsoft.com/office/officeart/2005/8/quickstyle/simple3" qsCatId="simple" csTypeId="urn:microsoft.com/office/officeart/2005/8/colors/accent0_1" csCatId="mainScheme" phldr="1"/>
      <dgm:spPr/>
    </dgm:pt>
    <dgm:pt modelId="{295E9FE8-D035-4CB8-AA1C-53D007A9AE0B}">
      <dgm:prSet phldrT="[テキスト]" custT="1"/>
      <dgm:spPr/>
      <dgm:t>
        <a:bodyPr/>
        <a:lstStyle/>
        <a:p>
          <a:r>
            <a:rPr kumimoji="1" lang="ja-JP" altLang="en-US" sz="2800" dirty="0">
              <a:solidFill>
                <a:srgbClr val="4D4D4D"/>
              </a:solidFill>
            </a:rPr>
            <a:t>１</a:t>
          </a:r>
          <a:r>
            <a:rPr kumimoji="1" lang="en-US" altLang="ja-JP" sz="2800" dirty="0">
              <a:solidFill>
                <a:srgbClr val="4D4D4D"/>
              </a:solidFill>
            </a:rPr>
            <a:t>Q</a:t>
          </a:r>
        </a:p>
        <a:p>
          <a:r>
            <a:rPr kumimoji="1" lang="en-US" altLang="ja-JP" sz="2800" dirty="0">
              <a:solidFill>
                <a:srgbClr val="4D4D4D"/>
              </a:solidFill>
            </a:rPr>
            <a:t>12</a:t>
          </a:r>
          <a:r>
            <a:rPr kumimoji="1" lang="ja-JP" altLang="en-US" sz="2800" dirty="0">
              <a:solidFill>
                <a:srgbClr val="4D4D4D"/>
              </a:solidFill>
            </a:rPr>
            <a:t>分</a:t>
          </a:r>
        </a:p>
      </dgm:t>
    </dgm:pt>
    <dgm:pt modelId="{E50A0221-384B-4609-BACE-42A8059399B8}" type="parTrans" cxnId="{02FA6045-9085-482F-B541-30FFC70A4B94}">
      <dgm:prSet/>
      <dgm:spPr/>
      <dgm:t>
        <a:bodyPr/>
        <a:lstStyle/>
        <a:p>
          <a:endParaRPr kumimoji="1" lang="ja-JP" altLang="en-US"/>
        </a:p>
      </dgm:t>
    </dgm:pt>
    <dgm:pt modelId="{B060D8A1-1C3A-4E99-B272-5BAAD48581B2}" type="sibTrans" cxnId="{02FA6045-9085-482F-B541-30FFC70A4B94}">
      <dgm:prSet/>
      <dgm:spPr/>
      <dgm:t>
        <a:bodyPr/>
        <a:lstStyle/>
        <a:p>
          <a:endParaRPr kumimoji="1" lang="ja-JP" altLang="en-US"/>
        </a:p>
      </dgm:t>
    </dgm:pt>
    <dgm:pt modelId="{8C53A62C-9751-4D5D-850D-977EA033721F}">
      <dgm:prSet phldrT="[テキスト]" custT="1"/>
      <dgm:spPr/>
      <dgm:t>
        <a:bodyPr/>
        <a:lstStyle/>
        <a:p>
          <a:r>
            <a:rPr kumimoji="1" lang="ja-JP" altLang="en-US" sz="2800" dirty="0">
              <a:solidFill>
                <a:srgbClr val="4D4D4D"/>
              </a:solidFill>
            </a:rPr>
            <a:t>２</a:t>
          </a:r>
          <a:r>
            <a:rPr kumimoji="1" lang="en-US" altLang="ja-JP" sz="2800" dirty="0">
              <a:solidFill>
                <a:srgbClr val="4D4D4D"/>
              </a:solidFill>
            </a:rPr>
            <a:t>Q</a:t>
          </a:r>
        </a:p>
        <a:p>
          <a:r>
            <a:rPr kumimoji="1" lang="en-US" altLang="ja-JP" sz="2800" dirty="0">
              <a:solidFill>
                <a:srgbClr val="4D4D4D"/>
              </a:solidFill>
            </a:rPr>
            <a:t>12</a:t>
          </a:r>
          <a:r>
            <a:rPr kumimoji="1" lang="ja-JP" altLang="en-US" sz="2800" dirty="0">
              <a:solidFill>
                <a:srgbClr val="4D4D4D"/>
              </a:solidFill>
            </a:rPr>
            <a:t>分</a:t>
          </a:r>
        </a:p>
      </dgm:t>
    </dgm:pt>
    <dgm:pt modelId="{4AA25A7B-5C92-430C-A78A-73603604CA53}" type="parTrans" cxnId="{3A5E80D0-BEDD-4F87-9203-46DCFEFA2E0A}">
      <dgm:prSet/>
      <dgm:spPr/>
      <dgm:t>
        <a:bodyPr/>
        <a:lstStyle/>
        <a:p>
          <a:endParaRPr kumimoji="1" lang="ja-JP" altLang="en-US"/>
        </a:p>
      </dgm:t>
    </dgm:pt>
    <dgm:pt modelId="{1EF4A042-E26D-4A96-A4A0-A5D00BC6D5B7}" type="sibTrans" cxnId="{3A5E80D0-BEDD-4F87-9203-46DCFEFA2E0A}">
      <dgm:prSet/>
      <dgm:spPr/>
      <dgm:t>
        <a:bodyPr/>
        <a:lstStyle/>
        <a:p>
          <a:endParaRPr kumimoji="1" lang="ja-JP" altLang="en-US"/>
        </a:p>
      </dgm:t>
    </dgm:pt>
    <dgm:pt modelId="{349F1288-365F-455C-AB5E-38A4917DE8D4}">
      <dgm:prSet phldrT="[テキスト]" custT="1"/>
      <dgm:spPr/>
      <dgm:t>
        <a:bodyPr/>
        <a:lstStyle/>
        <a:p>
          <a:r>
            <a:rPr kumimoji="1" lang="ja-JP" altLang="en-US" sz="2800" dirty="0">
              <a:solidFill>
                <a:srgbClr val="4D4D4D"/>
              </a:solidFill>
            </a:rPr>
            <a:t>ハーフタイム</a:t>
          </a:r>
          <a:endParaRPr kumimoji="1" lang="en-US" altLang="ja-JP" sz="2800" dirty="0">
            <a:solidFill>
              <a:srgbClr val="4D4D4D"/>
            </a:solidFill>
          </a:endParaRPr>
        </a:p>
        <a:p>
          <a:r>
            <a:rPr kumimoji="1" lang="en-US" altLang="ja-JP" sz="2800" dirty="0">
              <a:solidFill>
                <a:srgbClr val="4D4D4D"/>
              </a:solidFill>
            </a:rPr>
            <a:t>10</a:t>
          </a:r>
          <a:r>
            <a:rPr kumimoji="1" lang="ja-JP" altLang="en-US" sz="2800" dirty="0">
              <a:solidFill>
                <a:srgbClr val="4D4D4D"/>
              </a:solidFill>
            </a:rPr>
            <a:t>分</a:t>
          </a:r>
          <a:endParaRPr kumimoji="1" lang="en-US" altLang="ja-JP" sz="2800" dirty="0">
            <a:solidFill>
              <a:srgbClr val="4D4D4D"/>
            </a:solidFill>
          </a:endParaRPr>
        </a:p>
      </dgm:t>
    </dgm:pt>
    <dgm:pt modelId="{DBB09451-C141-4770-A8B4-205CE76A6C40}" type="parTrans" cxnId="{36A07282-E3BD-4E5F-8FBD-A762182AF8B8}">
      <dgm:prSet/>
      <dgm:spPr/>
      <dgm:t>
        <a:bodyPr/>
        <a:lstStyle/>
        <a:p>
          <a:endParaRPr kumimoji="1" lang="ja-JP" altLang="en-US"/>
        </a:p>
      </dgm:t>
    </dgm:pt>
    <dgm:pt modelId="{6B405354-6B57-4CC0-8FFD-49A200EFE0E5}" type="sibTrans" cxnId="{36A07282-E3BD-4E5F-8FBD-A762182AF8B8}">
      <dgm:prSet/>
      <dgm:spPr/>
      <dgm:t>
        <a:bodyPr/>
        <a:lstStyle/>
        <a:p>
          <a:endParaRPr kumimoji="1" lang="ja-JP" altLang="en-US"/>
        </a:p>
      </dgm:t>
    </dgm:pt>
    <dgm:pt modelId="{6D11E1A5-00C3-40B7-8C07-44EF2ED1BCEE}">
      <dgm:prSet phldrT="[テキスト]" custT="1"/>
      <dgm:spPr/>
      <dgm:t>
        <a:bodyPr/>
        <a:lstStyle/>
        <a:p>
          <a:r>
            <a:rPr kumimoji="1" lang="ja-JP" altLang="en-US" sz="2800" dirty="0">
              <a:solidFill>
                <a:srgbClr val="4D4D4D"/>
              </a:solidFill>
            </a:rPr>
            <a:t>３</a:t>
          </a:r>
          <a:r>
            <a:rPr kumimoji="1" lang="en-US" altLang="ja-JP" sz="2800" dirty="0">
              <a:solidFill>
                <a:srgbClr val="4D4D4D"/>
              </a:solidFill>
            </a:rPr>
            <a:t>Q</a:t>
          </a:r>
        </a:p>
        <a:p>
          <a:r>
            <a:rPr kumimoji="1" lang="en-US" altLang="ja-JP" sz="2800" dirty="0">
              <a:solidFill>
                <a:srgbClr val="4D4D4D"/>
              </a:solidFill>
            </a:rPr>
            <a:t>12</a:t>
          </a:r>
          <a:r>
            <a:rPr kumimoji="1" lang="ja-JP" altLang="en-US" sz="2800" dirty="0">
              <a:solidFill>
                <a:srgbClr val="4D4D4D"/>
              </a:solidFill>
            </a:rPr>
            <a:t>分</a:t>
          </a:r>
          <a:endParaRPr kumimoji="1" lang="en-US" altLang="ja-JP" sz="2800" dirty="0">
            <a:solidFill>
              <a:srgbClr val="4D4D4D"/>
            </a:solidFill>
          </a:endParaRPr>
        </a:p>
      </dgm:t>
    </dgm:pt>
    <dgm:pt modelId="{55C774DD-CE54-4D9A-A66D-8F5864039A81}" type="parTrans" cxnId="{5D40B22D-60BD-40B4-9E74-8061FEC2D497}">
      <dgm:prSet/>
      <dgm:spPr/>
      <dgm:t>
        <a:bodyPr/>
        <a:lstStyle/>
        <a:p>
          <a:endParaRPr kumimoji="1" lang="ja-JP" altLang="en-US"/>
        </a:p>
      </dgm:t>
    </dgm:pt>
    <dgm:pt modelId="{2D5FEAB4-E9BA-4711-AB1B-C0DB1D23B0A6}" type="sibTrans" cxnId="{5D40B22D-60BD-40B4-9E74-8061FEC2D497}">
      <dgm:prSet/>
      <dgm:spPr/>
      <dgm:t>
        <a:bodyPr/>
        <a:lstStyle/>
        <a:p>
          <a:endParaRPr kumimoji="1" lang="ja-JP" altLang="en-US"/>
        </a:p>
      </dgm:t>
    </dgm:pt>
    <dgm:pt modelId="{264D22F9-E432-48F4-9D6C-8E18221DF9FD}">
      <dgm:prSet phldrT="[テキスト]" custT="1"/>
      <dgm:spPr/>
      <dgm:t>
        <a:bodyPr/>
        <a:lstStyle/>
        <a:p>
          <a:r>
            <a:rPr kumimoji="1" lang="ja-JP" altLang="en-US" sz="2800" dirty="0">
              <a:solidFill>
                <a:srgbClr val="4D4D4D"/>
              </a:solidFill>
            </a:rPr>
            <a:t>４</a:t>
          </a:r>
          <a:r>
            <a:rPr kumimoji="1" lang="en-US" altLang="ja-JP" sz="2800" dirty="0">
              <a:solidFill>
                <a:srgbClr val="4D4D4D"/>
              </a:solidFill>
            </a:rPr>
            <a:t>Q</a:t>
          </a:r>
        </a:p>
        <a:p>
          <a:r>
            <a:rPr kumimoji="1" lang="en-US" altLang="ja-JP" sz="2800" dirty="0">
              <a:solidFill>
                <a:srgbClr val="4D4D4D"/>
              </a:solidFill>
            </a:rPr>
            <a:t>12</a:t>
          </a:r>
          <a:r>
            <a:rPr kumimoji="1" lang="ja-JP" altLang="en-US" sz="2800" dirty="0">
              <a:solidFill>
                <a:srgbClr val="4D4D4D"/>
              </a:solidFill>
            </a:rPr>
            <a:t>分</a:t>
          </a:r>
          <a:endParaRPr kumimoji="1" lang="en-US" altLang="ja-JP" sz="2800" dirty="0">
            <a:solidFill>
              <a:srgbClr val="4D4D4D"/>
            </a:solidFill>
          </a:endParaRPr>
        </a:p>
      </dgm:t>
    </dgm:pt>
    <dgm:pt modelId="{5CFC4C5A-9C8F-422D-A64E-264545C5D200}" type="parTrans" cxnId="{112C455F-9BEF-41F6-BAE7-0B19BB8E6E77}">
      <dgm:prSet/>
      <dgm:spPr/>
      <dgm:t>
        <a:bodyPr/>
        <a:lstStyle/>
        <a:p>
          <a:endParaRPr kumimoji="1" lang="ja-JP" altLang="en-US"/>
        </a:p>
      </dgm:t>
    </dgm:pt>
    <dgm:pt modelId="{348C94DF-9C1B-4EED-A514-AE06B90A14D8}" type="sibTrans" cxnId="{112C455F-9BEF-41F6-BAE7-0B19BB8E6E77}">
      <dgm:prSet/>
      <dgm:spPr/>
      <dgm:t>
        <a:bodyPr/>
        <a:lstStyle/>
        <a:p>
          <a:endParaRPr kumimoji="1" lang="ja-JP" altLang="en-US"/>
        </a:p>
      </dgm:t>
    </dgm:pt>
    <dgm:pt modelId="{DE4E35BE-3E6D-46EC-B41D-7E11138AC4EB}" type="pres">
      <dgm:prSet presAssocID="{02024E1F-6729-4C72-8F91-C453EA48C4E0}" presName="arrowDiagram" presStyleCnt="0">
        <dgm:presLayoutVars>
          <dgm:chMax val="5"/>
          <dgm:dir/>
          <dgm:resizeHandles val="exact"/>
        </dgm:presLayoutVars>
      </dgm:prSet>
      <dgm:spPr/>
    </dgm:pt>
    <dgm:pt modelId="{4514A0E6-C99B-4855-BDB1-2A84653868A3}" type="pres">
      <dgm:prSet presAssocID="{02024E1F-6729-4C72-8F91-C453EA48C4E0}" presName="arrow" presStyleLbl="bgShp" presStyleIdx="0" presStyleCnt="1" custScaleX="93722" custScaleY="87767" custLinFactNeighborX="-8657" custLinFactNeighborY="-29071"/>
      <dgm:spPr/>
    </dgm:pt>
    <dgm:pt modelId="{D569C72E-17D4-405F-BD93-E05AEC9F6311}" type="pres">
      <dgm:prSet presAssocID="{02024E1F-6729-4C72-8F91-C453EA48C4E0}" presName="arrowDiagram5" presStyleCnt="0"/>
      <dgm:spPr/>
    </dgm:pt>
    <dgm:pt modelId="{26A3774F-4C76-4930-B70D-36E250374AF2}" type="pres">
      <dgm:prSet presAssocID="{295E9FE8-D035-4CB8-AA1C-53D007A9AE0B}" presName="bullet5a" presStyleLbl="node1" presStyleIdx="0" presStyleCnt="5"/>
      <dgm:spPr/>
    </dgm:pt>
    <dgm:pt modelId="{EBDD79D4-3F35-4C8F-A775-3C73C524FCC9}" type="pres">
      <dgm:prSet presAssocID="{295E9FE8-D035-4CB8-AA1C-53D007A9AE0B}" presName="textBox5a" presStyleLbl="revTx" presStyleIdx="0" presStyleCnt="5">
        <dgm:presLayoutVars>
          <dgm:bulletEnabled val="1"/>
        </dgm:presLayoutVars>
      </dgm:prSet>
      <dgm:spPr/>
    </dgm:pt>
    <dgm:pt modelId="{95DBEE8C-E752-4A51-87C1-F726E602F94B}" type="pres">
      <dgm:prSet presAssocID="{8C53A62C-9751-4D5D-850D-977EA033721F}" presName="bullet5b" presStyleLbl="node1" presStyleIdx="1" presStyleCnt="5"/>
      <dgm:spPr/>
    </dgm:pt>
    <dgm:pt modelId="{37D14515-A49C-4498-9088-57512CFB3758}" type="pres">
      <dgm:prSet presAssocID="{8C53A62C-9751-4D5D-850D-977EA033721F}" presName="textBox5b" presStyleLbl="revTx" presStyleIdx="1" presStyleCnt="5">
        <dgm:presLayoutVars>
          <dgm:bulletEnabled val="1"/>
        </dgm:presLayoutVars>
      </dgm:prSet>
      <dgm:spPr/>
    </dgm:pt>
    <dgm:pt modelId="{55DD507F-B2A0-40A0-80FB-6C3249FB9F9D}" type="pres">
      <dgm:prSet presAssocID="{349F1288-365F-455C-AB5E-38A4917DE8D4}" presName="bullet5c" presStyleLbl="node1" presStyleIdx="2" presStyleCnt="5"/>
      <dgm:spPr/>
    </dgm:pt>
    <dgm:pt modelId="{7F9A1434-05EA-4534-8AE7-A056BA039EFF}" type="pres">
      <dgm:prSet presAssocID="{349F1288-365F-455C-AB5E-38A4917DE8D4}" presName="textBox5c" presStyleLbl="revTx" presStyleIdx="2" presStyleCnt="5">
        <dgm:presLayoutVars>
          <dgm:bulletEnabled val="1"/>
        </dgm:presLayoutVars>
      </dgm:prSet>
      <dgm:spPr/>
    </dgm:pt>
    <dgm:pt modelId="{C9C0B55E-009A-4B38-A2E4-697C19CA2250}" type="pres">
      <dgm:prSet presAssocID="{6D11E1A5-00C3-40B7-8C07-44EF2ED1BCEE}" presName="bullet5d" presStyleLbl="node1" presStyleIdx="3" presStyleCnt="5"/>
      <dgm:spPr/>
    </dgm:pt>
    <dgm:pt modelId="{E2FACD19-54EB-4249-AA44-87276CA1DDCC}" type="pres">
      <dgm:prSet presAssocID="{6D11E1A5-00C3-40B7-8C07-44EF2ED1BCEE}" presName="textBox5d" presStyleLbl="revTx" presStyleIdx="3" presStyleCnt="5">
        <dgm:presLayoutVars>
          <dgm:bulletEnabled val="1"/>
        </dgm:presLayoutVars>
      </dgm:prSet>
      <dgm:spPr/>
    </dgm:pt>
    <dgm:pt modelId="{18EB2DDB-1E1D-45B9-803D-C5F914003D02}" type="pres">
      <dgm:prSet presAssocID="{264D22F9-E432-48F4-9D6C-8E18221DF9FD}" presName="bullet5e" presStyleLbl="node1" presStyleIdx="4" presStyleCnt="5"/>
      <dgm:spPr/>
    </dgm:pt>
    <dgm:pt modelId="{58995533-300C-4E08-84CD-967B7964AD9D}" type="pres">
      <dgm:prSet presAssocID="{264D22F9-E432-48F4-9D6C-8E18221DF9FD}" presName="textBox5e" presStyleLbl="revTx" presStyleIdx="4" presStyleCnt="5">
        <dgm:presLayoutVars>
          <dgm:bulletEnabled val="1"/>
        </dgm:presLayoutVars>
      </dgm:prSet>
      <dgm:spPr/>
    </dgm:pt>
  </dgm:ptLst>
  <dgm:cxnLst>
    <dgm:cxn modelId="{5D40B22D-60BD-40B4-9E74-8061FEC2D497}" srcId="{02024E1F-6729-4C72-8F91-C453EA48C4E0}" destId="{6D11E1A5-00C3-40B7-8C07-44EF2ED1BCEE}" srcOrd="3" destOrd="0" parTransId="{55C774DD-CE54-4D9A-A66D-8F5864039A81}" sibTransId="{2D5FEAB4-E9BA-4711-AB1B-C0DB1D23B0A6}"/>
    <dgm:cxn modelId="{112C455F-9BEF-41F6-BAE7-0B19BB8E6E77}" srcId="{02024E1F-6729-4C72-8F91-C453EA48C4E0}" destId="{264D22F9-E432-48F4-9D6C-8E18221DF9FD}" srcOrd="4" destOrd="0" parTransId="{5CFC4C5A-9C8F-422D-A64E-264545C5D200}" sibTransId="{348C94DF-9C1B-4EED-A514-AE06B90A14D8}"/>
    <dgm:cxn modelId="{02FA6045-9085-482F-B541-30FFC70A4B94}" srcId="{02024E1F-6729-4C72-8F91-C453EA48C4E0}" destId="{295E9FE8-D035-4CB8-AA1C-53D007A9AE0B}" srcOrd="0" destOrd="0" parTransId="{E50A0221-384B-4609-BACE-42A8059399B8}" sibTransId="{B060D8A1-1C3A-4E99-B272-5BAAD48581B2}"/>
    <dgm:cxn modelId="{36A07282-E3BD-4E5F-8FBD-A762182AF8B8}" srcId="{02024E1F-6729-4C72-8F91-C453EA48C4E0}" destId="{349F1288-365F-455C-AB5E-38A4917DE8D4}" srcOrd="2" destOrd="0" parTransId="{DBB09451-C141-4770-A8B4-205CE76A6C40}" sibTransId="{6B405354-6B57-4CC0-8FFD-49A200EFE0E5}"/>
    <dgm:cxn modelId="{036E278F-D1D8-44B4-B8B3-F7B8F3048452}" type="presOf" srcId="{264D22F9-E432-48F4-9D6C-8E18221DF9FD}" destId="{58995533-300C-4E08-84CD-967B7964AD9D}" srcOrd="0" destOrd="0" presId="urn:microsoft.com/office/officeart/2005/8/layout/arrow2"/>
    <dgm:cxn modelId="{24AE0B95-0A44-460A-90CC-6580D245EAA5}" type="presOf" srcId="{02024E1F-6729-4C72-8F91-C453EA48C4E0}" destId="{DE4E35BE-3E6D-46EC-B41D-7E11138AC4EB}" srcOrd="0" destOrd="0" presId="urn:microsoft.com/office/officeart/2005/8/layout/arrow2"/>
    <dgm:cxn modelId="{60161F97-103B-416D-B8E7-4CE56D5504B8}" type="presOf" srcId="{8C53A62C-9751-4D5D-850D-977EA033721F}" destId="{37D14515-A49C-4498-9088-57512CFB3758}" srcOrd="0" destOrd="0" presId="urn:microsoft.com/office/officeart/2005/8/layout/arrow2"/>
    <dgm:cxn modelId="{164A909E-7F92-4453-AF1E-769664E8D67E}" type="presOf" srcId="{349F1288-365F-455C-AB5E-38A4917DE8D4}" destId="{7F9A1434-05EA-4534-8AE7-A056BA039EFF}" srcOrd="0" destOrd="0" presId="urn:microsoft.com/office/officeart/2005/8/layout/arrow2"/>
    <dgm:cxn modelId="{735513CF-C593-46E9-8E6E-B642F19C9009}" type="presOf" srcId="{295E9FE8-D035-4CB8-AA1C-53D007A9AE0B}" destId="{EBDD79D4-3F35-4C8F-A775-3C73C524FCC9}" srcOrd="0" destOrd="0" presId="urn:microsoft.com/office/officeart/2005/8/layout/arrow2"/>
    <dgm:cxn modelId="{3A5E80D0-BEDD-4F87-9203-46DCFEFA2E0A}" srcId="{02024E1F-6729-4C72-8F91-C453EA48C4E0}" destId="{8C53A62C-9751-4D5D-850D-977EA033721F}" srcOrd="1" destOrd="0" parTransId="{4AA25A7B-5C92-430C-A78A-73603604CA53}" sibTransId="{1EF4A042-E26D-4A96-A4A0-A5D00BC6D5B7}"/>
    <dgm:cxn modelId="{50B283D6-F685-447C-BEB1-C278AC556291}" type="presOf" srcId="{6D11E1A5-00C3-40B7-8C07-44EF2ED1BCEE}" destId="{E2FACD19-54EB-4249-AA44-87276CA1DDCC}" srcOrd="0" destOrd="0" presId="urn:microsoft.com/office/officeart/2005/8/layout/arrow2"/>
    <dgm:cxn modelId="{9428BE64-CCC7-473A-97C6-4DFE43506080}" type="presParOf" srcId="{DE4E35BE-3E6D-46EC-B41D-7E11138AC4EB}" destId="{4514A0E6-C99B-4855-BDB1-2A84653868A3}" srcOrd="0" destOrd="0" presId="urn:microsoft.com/office/officeart/2005/8/layout/arrow2"/>
    <dgm:cxn modelId="{86F56613-3445-409E-B9BE-FFE91EA06580}" type="presParOf" srcId="{DE4E35BE-3E6D-46EC-B41D-7E11138AC4EB}" destId="{D569C72E-17D4-405F-BD93-E05AEC9F6311}" srcOrd="1" destOrd="0" presId="urn:microsoft.com/office/officeart/2005/8/layout/arrow2"/>
    <dgm:cxn modelId="{6A9C41F4-0EC5-4157-AB5E-40EA2D4027C6}" type="presParOf" srcId="{D569C72E-17D4-405F-BD93-E05AEC9F6311}" destId="{26A3774F-4C76-4930-B70D-36E250374AF2}" srcOrd="0" destOrd="0" presId="urn:microsoft.com/office/officeart/2005/8/layout/arrow2"/>
    <dgm:cxn modelId="{35CD67C6-DA6F-4778-95A8-318FF561C18D}" type="presParOf" srcId="{D569C72E-17D4-405F-BD93-E05AEC9F6311}" destId="{EBDD79D4-3F35-4C8F-A775-3C73C524FCC9}" srcOrd="1" destOrd="0" presId="urn:microsoft.com/office/officeart/2005/8/layout/arrow2"/>
    <dgm:cxn modelId="{5DB7763F-A4B6-4885-BD2C-9998EC8650AD}" type="presParOf" srcId="{D569C72E-17D4-405F-BD93-E05AEC9F6311}" destId="{95DBEE8C-E752-4A51-87C1-F726E602F94B}" srcOrd="2" destOrd="0" presId="urn:microsoft.com/office/officeart/2005/8/layout/arrow2"/>
    <dgm:cxn modelId="{E3549A85-EC7B-4363-AC04-AE6C97BDD9DF}" type="presParOf" srcId="{D569C72E-17D4-405F-BD93-E05AEC9F6311}" destId="{37D14515-A49C-4498-9088-57512CFB3758}" srcOrd="3" destOrd="0" presId="urn:microsoft.com/office/officeart/2005/8/layout/arrow2"/>
    <dgm:cxn modelId="{3EA70A00-5588-4061-96A8-8BB22D3561FB}" type="presParOf" srcId="{D569C72E-17D4-405F-BD93-E05AEC9F6311}" destId="{55DD507F-B2A0-40A0-80FB-6C3249FB9F9D}" srcOrd="4" destOrd="0" presId="urn:microsoft.com/office/officeart/2005/8/layout/arrow2"/>
    <dgm:cxn modelId="{FADDFF38-02B0-43AA-9DE4-F207284E1C26}" type="presParOf" srcId="{D569C72E-17D4-405F-BD93-E05AEC9F6311}" destId="{7F9A1434-05EA-4534-8AE7-A056BA039EFF}" srcOrd="5" destOrd="0" presId="urn:microsoft.com/office/officeart/2005/8/layout/arrow2"/>
    <dgm:cxn modelId="{65E0C677-CB3F-4324-867F-7FF6DC291BE7}" type="presParOf" srcId="{D569C72E-17D4-405F-BD93-E05AEC9F6311}" destId="{C9C0B55E-009A-4B38-A2E4-697C19CA2250}" srcOrd="6" destOrd="0" presId="urn:microsoft.com/office/officeart/2005/8/layout/arrow2"/>
    <dgm:cxn modelId="{0B1013E3-0F3A-413E-AE5A-36B03DEEA2C6}" type="presParOf" srcId="{D569C72E-17D4-405F-BD93-E05AEC9F6311}" destId="{E2FACD19-54EB-4249-AA44-87276CA1DDCC}" srcOrd="7" destOrd="0" presId="urn:microsoft.com/office/officeart/2005/8/layout/arrow2"/>
    <dgm:cxn modelId="{6BB1B638-25A7-4A50-9863-199B756307D8}" type="presParOf" srcId="{D569C72E-17D4-405F-BD93-E05AEC9F6311}" destId="{18EB2DDB-1E1D-45B9-803D-C5F914003D02}" srcOrd="8" destOrd="0" presId="urn:microsoft.com/office/officeart/2005/8/layout/arrow2"/>
    <dgm:cxn modelId="{D8E8571D-3A55-4C05-8960-0D5F6A01927B}" type="presParOf" srcId="{D569C72E-17D4-405F-BD93-E05AEC9F6311}" destId="{58995533-300C-4E08-84CD-967B7964AD9D}"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4A0E6-C99B-4855-BDB1-2A84653868A3}">
      <dsp:nvSpPr>
        <dsp:cNvPr id="0" name=""/>
        <dsp:cNvSpPr/>
      </dsp:nvSpPr>
      <dsp:spPr>
        <a:xfrm>
          <a:off x="0" y="0"/>
          <a:ext cx="6141347" cy="3594457"/>
        </a:xfrm>
        <a:prstGeom prst="swooshArrow">
          <a:avLst>
            <a:gd name="adj1" fmla="val 25000"/>
            <a:gd name="adj2" fmla="val 25000"/>
          </a:avLst>
        </a:prstGeom>
        <a:solidFill>
          <a:schemeClr val="dk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26A3774F-4C76-4930-B70D-36E250374AF2}">
      <dsp:nvSpPr>
        <dsp:cNvPr id="0" name=""/>
        <dsp:cNvSpPr/>
      </dsp:nvSpPr>
      <dsp:spPr>
        <a:xfrm>
          <a:off x="542598" y="3104651"/>
          <a:ext cx="150712" cy="15071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BDD79D4-3F35-4C8F-A775-3C73C524FCC9}">
      <dsp:nvSpPr>
        <dsp:cNvPr id="0" name=""/>
        <dsp:cNvSpPr/>
      </dsp:nvSpPr>
      <dsp:spPr>
        <a:xfrm>
          <a:off x="617955" y="3180007"/>
          <a:ext cx="858407" cy="974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860" tIns="0" rIns="0" bIns="0" numCol="1" spcCol="1270" anchor="t" anchorCtr="0">
          <a:noAutofit/>
        </a:bodyPr>
        <a:lstStyle/>
        <a:p>
          <a:pPr marL="0" lvl="0" indent="0" algn="l" defTabSz="1244600">
            <a:lnSpc>
              <a:spcPct val="90000"/>
            </a:lnSpc>
            <a:spcBef>
              <a:spcPct val="0"/>
            </a:spcBef>
            <a:spcAft>
              <a:spcPct val="35000"/>
            </a:spcAft>
            <a:buNone/>
          </a:pPr>
          <a:r>
            <a:rPr kumimoji="1" lang="ja-JP" altLang="en-US" sz="2800" kern="1200" dirty="0">
              <a:solidFill>
                <a:srgbClr val="4D4D4D"/>
              </a:solidFill>
            </a:rPr>
            <a:t>１</a:t>
          </a:r>
          <a:r>
            <a:rPr kumimoji="1" lang="en-US" altLang="ja-JP" sz="2800" kern="1200" dirty="0">
              <a:solidFill>
                <a:srgbClr val="4D4D4D"/>
              </a:solidFill>
            </a:rPr>
            <a:t>Q</a:t>
          </a:r>
        </a:p>
        <a:p>
          <a:pPr marL="0" lvl="0" indent="0" algn="l" defTabSz="1244600">
            <a:lnSpc>
              <a:spcPct val="90000"/>
            </a:lnSpc>
            <a:spcBef>
              <a:spcPct val="0"/>
            </a:spcBef>
            <a:spcAft>
              <a:spcPct val="35000"/>
            </a:spcAft>
            <a:buNone/>
          </a:pPr>
          <a:r>
            <a:rPr kumimoji="1" lang="en-US" altLang="ja-JP" sz="2800" kern="1200" dirty="0">
              <a:solidFill>
                <a:srgbClr val="4D4D4D"/>
              </a:solidFill>
            </a:rPr>
            <a:t>12</a:t>
          </a:r>
          <a:r>
            <a:rPr kumimoji="1" lang="ja-JP" altLang="en-US" sz="2800" kern="1200" dirty="0">
              <a:solidFill>
                <a:srgbClr val="4D4D4D"/>
              </a:solidFill>
            </a:rPr>
            <a:t>分</a:t>
          </a:r>
        </a:p>
      </dsp:txBody>
      <dsp:txXfrm>
        <a:off x="617955" y="3180007"/>
        <a:ext cx="858407" cy="974718"/>
      </dsp:txXfrm>
    </dsp:sp>
    <dsp:sp modelId="{95DBEE8C-E752-4A51-87C1-F726E602F94B}">
      <dsp:nvSpPr>
        <dsp:cNvPr id="0" name=""/>
        <dsp:cNvSpPr/>
      </dsp:nvSpPr>
      <dsp:spPr>
        <a:xfrm>
          <a:off x="1358413" y="2320781"/>
          <a:ext cx="235898" cy="23589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7D14515-A49C-4498-9088-57512CFB3758}">
      <dsp:nvSpPr>
        <dsp:cNvPr id="0" name=""/>
        <dsp:cNvSpPr/>
      </dsp:nvSpPr>
      <dsp:spPr>
        <a:xfrm>
          <a:off x="1476362" y="2438730"/>
          <a:ext cx="1087752" cy="1715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998" tIns="0" rIns="0" bIns="0" numCol="1" spcCol="1270" anchor="t" anchorCtr="0">
          <a:noAutofit/>
        </a:bodyPr>
        <a:lstStyle/>
        <a:p>
          <a:pPr marL="0" lvl="0" indent="0" algn="l" defTabSz="1244600">
            <a:lnSpc>
              <a:spcPct val="90000"/>
            </a:lnSpc>
            <a:spcBef>
              <a:spcPct val="0"/>
            </a:spcBef>
            <a:spcAft>
              <a:spcPct val="35000"/>
            </a:spcAft>
            <a:buNone/>
          </a:pPr>
          <a:r>
            <a:rPr kumimoji="1" lang="ja-JP" altLang="en-US" sz="2800" kern="1200" dirty="0">
              <a:solidFill>
                <a:srgbClr val="4D4D4D"/>
              </a:solidFill>
            </a:rPr>
            <a:t>２</a:t>
          </a:r>
          <a:r>
            <a:rPr kumimoji="1" lang="en-US" altLang="ja-JP" sz="2800" kern="1200" dirty="0">
              <a:solidFill>
                <a:srgbClr val="4D4D4D"/>
              </a:solidFill>
            </a:rPr>
            <a:t>Q</a:t>
          </a:r>
        </a:p>
        <a:p>
          <a:pPr marL="0" lvl="0" indent="0" algn="l" defTabSz="1244600">
            <a:lnSpc>
              <a:spcPct val="90000"/>
            </a:lnSpc>
            <a:spcBef>
              <a:spcPct val="0"/>
            </a:spcBef>
            <a:spcAft>
              <a:spcPct val="35000"/>
            </a:spcAft>
            <a:buNone/>
          </a:pPr>
          <a:r>
            <a:rPr kumimoji="1" lang="en-US" altLang="ja-JP" sz="2800" kern="1200" dirty="0">
              <a:solidFill>
                <a:srgbClr val="4D4D4D"/>
              </a:solidFill>
            </a:rPr>
            <a:t>12</a:t>
          </a:r>
          <a:r>
            <a:rPr kumimoji="1" lang="ja-JP" altLang="en-US" sz="2800" kern="1200" dirty="0">
              <a:solidFill>
                <a:srgbClr val="4D4D4D"/>
              </a:solidFill>
            </a:rPr>
            <a:t>分</a:t>
          </a:r>
        </a:p>
      </dsp:txBody>
      <dsp:txXfrm>
        <a:off x="1476362" y="2438730"/>
        <a:ext cx="1087752" cy="1715995"/>
      </dsp:txXfrm>
    </dsp:sp>
    <dsp:sp modelId="{55DD507F-B2A0-40A0-80FB-6C3249FB9F9D}">
      <dsp:nvSpPr>
        <dsp:cNvPr id="0" name=""/>
        <dsp:cNvSpPr/>
      </dsp:nvSpPr>
      <dsp:spPr>
        <a:xfrm>
          <a:off x="2406849" y="1695815"/>
          <a:ext cx="314530" cy="314530"/>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9A1434-05EA-4534-8AE7-A056BA039EFF}">
      <dsp:nvSpPr>
        <dsp:cNvPr id="0" name=""/>
        <dsp:cNvSpPr/>
      </dsp:nvSpPr>
      <dsp:spPr>
        <a:xfrm>
          <a:off x="2564115" y="1853080"/>
          <a:ext cx="1264676" cy="2301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663" tIns="0" rIns="0" bIns="0" numCol="1" spcCol="1270" anchor="t" anchorCtr="0">
          <a:noAutofit/>
        </a:bodyPr>
        <a:lstStyle/>
        <a:p>
          <a:pPr marL="0" lvl="0" indent="0" algn="l" defTabSz="1244600">
            <a:lnSpc>
              <a:spcPct val="90000"/>
            </a:lnSpc>
            <a:spcBef>
              <a:spcPct val="0"/>
            </a:spcBef>
            <a:spcAft>
              <a:spcPct val="35000"/>
            </a:spcAft>
            <a:buNone/>
          </a:pPr>
          <a:r>
            <a:rPr kumimoji="1" lang="ja-JP" altLang="en-US" sz="2800" kern="1200" dirty="0">
              <a:solidFill>
                <a:srgbClr val="4D4D4D"/>
              </a:solidFill>
            </a:rPr>
            <a:t>ハーフタイム</a:t>
          </a:r>
          <a:endParaRPr kumimoji="1" lang="en-US" altLang="ja-JP" sz="2800" kern="1200" dirty="0">
            <a:solidFill>
              <a:srgbClr val="4D4D4D"/>
            </a:solidFill>
          </a:endParaRPr>
        </a:p>
        <a:p>
          <a:pPr marL="0" lvl="0" indent="0" algn="l" defTabSz="1244600">
            <a:lnSpc>
              <a:spcPct val="90000"/>
            </a:lnSpc>
            <a:spcBef>
              <a:spcPct val="0"/>
            </a:spcBef>
            <a:spcAft>
              <a:spcPct val="35000"/>
            </a:spcAft>
            <a:buNone/>
          </a:pPr>
          <a:r>
            <a:rPr kumimoji="1" lang="en-US" altLang="ja-JP" sz="2800" kern="1200" dirty="0">
              <a:solidFill>
                <a:srgbClr val="4D4D4D"/>
              </a:solidFill>
            </a:rPr>
            <a:t>10</a:t>
          </a:r>
          <a:r>
            <a:rPr kumimoji="1" lang="ja-JP" altLang="en-US" sz="2800" kern="1200" dirty="0">
              <a:solidFill>
                <a:srgbClr val="4D4D4D"/>
              </a:solidFill>
            </a:rPr>
            <a:t>分</a:t>
          </a:r>
          <a:endParaRPr kumimoji="1" lang="en-US" altLang="ja-JP" sz="2800" kern="1200" dirty="0">
            <a:solidFill>
              <a:srgbClr val="4D4D4D"/>
            </a:solidFill>
          </a:endParaRPr>
        </a:p>
      </dsp:txBody>
      <dsp:txXfrm>
        <a:off x="2564115" y="1853080"/>
        <a:ext cx="1264676" cy="2301645"/>
      </dsp:txXfrm>
    </dsp:sp>
    <dsp:sp modelId="{C9C0B55E-009A-4B38-A2E4-697C19CA2250}">
      <dsp:nvSpPr>
        <dsp:cNvPr id="0" name=""/>
        <dsp:cNvSpPr/>
      </dsp:nvSpPr>
      <dsp:spPr>
        <a:xfrm>
          <a:off x="3625657" y="1207636"/>
          <a:ext cx="406269" cy="406269"/>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2FACD19-54EB-4249-AA44-87276CA1DDCC}">
      <dsp:nvSpPr>
        <dsp:cNvPr id="0" name=""/>
        <dsp:cNvSpPr/>
      </dsp:nvSpPr>
      <dsp:spPr>
        <a:xfrm>
          <a:off x="3828791" y="1410771"/>
          <a:ext cx="1310545" cy="2743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274" tIns="0" rIns="0" bIns="0" numCol="1" spcCol="1270" anchor="t" anchorCtr="0">
          <a:noAutofit/>
        </a:bodyPr>
        <a:lstStyle/>
        <a:p>
          <a:pPr marL="0" lvl="0" indent="0" algn="l" defTabSz="1244600">
            <a:lnSpc>
              <a:spcPct val="90000"/>
            </a:lnSpc>
            <a:spcBef>
              <a:spcPct val="0"/>
            </a:spcBef>
            <a:spcAft>
              <a:spcPct val="35000"/>
            </a:spcAft>
            <a:buNone/>
          </a:pPr>
          <a:r>
            <a:rPr kumimoji="1" lang="ja-JP" altLang="en-US" sz="2800" kern="1200" dirty="0">
              <a:solidFill>
                <a:srgbClr val="4D4D4D"/>
              </a:solidFill>
            </a:rPr>
            <a:t>３</a:t>
          </a:r>
          <a:r>
            <a:rPr kumimoji="1" lang="en-US" altLang="ja-JP" sz="2800" kern="1200" dirty="0">
              <a:solidFill>
                <a:srgbClr val="4D4D4D"/>
              </a:solidFill>
            </a:rPr>
            <a:t>Q</a:t>
          </a:r>
        </a:p>
        <a:p>
          <a:pPr marL="0" lvl="0" indent="0" algn="l" defTabSz="1244600">
            <a:lnSpc>
              <a:spcPct val="90000"/>
            </a:lnSpc>
            <a:spcBef>
              <a:spcPct val="0"/>
            </a:spcBef>
            <a:spcAft>
              <a:spcPct val="35000"/>
            </a:spcAft>
            <a:buNone/>
          </a:pPr>
          <a:r>
            <a:rPr kumimoji="1" lang="en-US" altLang="ja-JP" sz="2800" kern="1200" dirty="0">
              <a:solidFill>
                <a:srgbClr val="4D4D4D"/>
              </a:solidFill>
            </a:rPr>
            <a:t>12</a:t>
          </a:r>
          <a:r>
            <a:rPr kumimoji="1" lang="ja-JP" altLang="en-US" sz="2800" kern="1200" dirty="0">
              <a:solidFill>
                <a:srgbClr val="4D4D4D"/>
              </a:solidFill>
            </a:rPr>
            <a:t>分</a:t>
          </a:r>
          <a:endParaRPr kumimoji="1" lang="en-US" altLang="ja-JP" sz="2800" kern="1200" dirty="0">
            <a:solidFill>
              <a:srgbClr val="4D4D4D"/>
            </a:solidFill>
          </a:endParaRPr>
        </a:p>
      </dsp:txBody>
      <dsp:txXfrm>
        <a:off x="3828791" y="1410771"/>
        <a:ext cx="1310545" cy="2743954"/>
      </dsp:txXfrm>
    </dsp:sp>
    <dsp:sp modelId="{18EB2DDB-1E1D-45B9-803D-C5F914003D02}">
      <dsp:nvSpPr>
        <dsp:cNvPr id="0" name=""/>
        <dsp:cNvSpPr/>
      </dsp:nvSpPr>
      <dsp:spPr>
        <a:xfrm>
          <a:off x="4880504" y="881638"/>
          <a:ext cx="517665" cy="517665"/>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8995533-300C-4E08-84CD-967B7964AD9D}">
      <dsp:nvSpPr>
        <dsp:cNvPr id="0" name=""/>
        <dsp:cNvSpPr/>
      </dsp:nvSpPr>
      <dsp:spPr>
        <a:xfrm>
          <a:off x="5139337" y="1140471"/>
          <a:ext cx="1310545" cy="3014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300" tIns="0" rIns="0" bIns="0" numCol="1" spcCol="1270" anchor="t" anchorCtr="0">
          <a:noAutofit/>
        </a:bodyPr>
        <a:lstStyle/>
        <a:p>
          <a:pPr marL="0" lvl="0" indent="0" algn="l" defTabSz="1244600">
            <a:lnSpc>
              <a:spcPct val="90000"/>
            </a:lnSpc>
            <a:spcBef>
              <a:spcPct val="0"/>
            </a:spcBef>
            <a:spcAft>
              <a:spcPct val="35000"/>
            </a:spcAft>
            <a:buNone/>
          </a:pPr>
          <a:r>
            <a:rPr kumimoji="1" lang="ja-JP" altLang="en-US" sz="2800" kern="1200" dirty="0">
              <a:solidFill>
                <a:srgbClr val="4D4D4D"/>
              </a:solidFill>
            </a:rPr>
            <a:t>４</a:t>
          </a:r>
          <a:r>
            <a:rPr kumimoji="1" lang="en-US" altLang="ja-JP" sz="2800" kern="1200" dirty="0">
              <a:solidFill>
                <a:srgbClr val="4D4D4D"/>
              </a:solidFill>
            </a:rPr>
            <a:t>Q</a:t>
          </a:r>
        </a:p>
        <a:p>
          <a:pPr marL="0" lvl="0" indent="0" algn="l" defTabSz="1244600">
            <a:lnSpc>
              <a:spcPct val="90000"/>
            </a:lnSpc>
            <a:spcBef>
              <a:spcPct val="0"/>
            </a:spcBef>
            <a:spcAft>
              <a:spcPct val="35000"/>
            </a:spcAft>
            <a:buNone/>
          </a:pPr>
          <a:r>
            <a:rPr kumimoji="1" lang="en-US" altLang="ja-JP" sz="2800" kern="1200" dirty="0">
              <a:solidFill>
                <a:srgbClr val="4D4D4D"/>
              </a:solidFill>
            </a:rPr>
            <a:t>12</a:t>
          </a:r>
          <a:r>
            <a:rPr kumimoji="1" lang="ja-JP" altLang="en-US" sz="2800" kern="1200" dirty="0">
              <a:solidFill>
                <a:srgbClr val="4D4D4D"/>
              </a:solidFill>
            </a:rPr>
            <a:t>分</a:t>
          </a:r>
          <a:endParaRPr kumimoji="1" lang="en-US" altLang="ja-JP" sz="2800" kern="1200" dirty="0">
            <a:solidFill>
              <a:srgbClr val="4D4D4D"/>
            </a:solidFill>
          </a:endParaRPr>
        </a:p>
      </dsp:txBody>
      <dsp:txXfrm>
        <a:off x="5139337" y="1140471"/>
        <a:ext cx="1310545" cy="301425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6895EF7-9585-44D0-90AC-E2FAEBD60789}" type="datetimeFigureOut">
              <a:rPr kumimoji="1" lang="ja-JP" altLang="en-US" smtClean="0"/>
              <a:t>2019/7/24</a:t>
            </a:fld>
            <a:endParaRPr kumimoji="1" lang="ja-JP" altLang="en-US"/>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72C9FCBB-6733-4891-9588-9D1C8018C242}" type="slidenum">
              <a:rPr lang="ja-JP" altLang="en-US" smtClean="0"/>
              <a:pPr/>
              <a:t>‹#›</a:t>
            </a:fld>
            <a:endParaRPr lang="ja-JP" altLang="en-US"/>
          </a:p>
        </p:txBody>
      </p:sp>
      <p:pic>
        <p:nvPicPr>
          <p:cNvPr id="7" name="図 6">
            <a:extLst>
              <a:ext uri="{FF2B5EF4-FFF2-40B4-BE49-F238E27FC236}">
                <a16:creationId xmlns:a16="http://schemas.microsoft.com/office/drawing/2014/main" id="{3F272673-8765-44FE-8561-F8B262977209}"/>
              </a:ext>
            </a:extLst>
          </p:cNvPr>
          <p:cNvPicPr>
            <a:picLocks noChangeAspect="1"/>
          </p:cNvPicPr>
          <p:nvPr userDrawn="1"/>
        </p:nvPicPr>
        <p:blipFill>
          <a:blip r:embed="rId2"/>
          <a:stretch>
            <a:fillRect/>
          </a:stretch>
        </p:blipFill>
        <p:spPr>
          <a:xfrm>
            <a:off x="1" y="-1"/>
            <a:ext cx="9143999" cy="68971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15859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6895EF7-9585-44D0-90AC-E2FAEBD60789}" type="datetimeFigureOut">
              <a:rPr kumimoji="1" lang="ja-JP" altLang="en-US" smtClean="0"/>
              <a:t>2019/7/24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2C9FCBB-6733-4891-9588-9D1C8018C242}" type="slidenum">
              <a:rPr kumimoji="1" lang="ja-JP" altLang="en-US" smtClean="0"/>
              <a:t>‹#›</a:t>
            </a:fld>
            <a:endParaRPr kumimoji="1" lang="ja-JP" altLang="en-US"/>
          </a:p>
        </p:txBody>
      </p:sp>
    </p:spTree>
    <p:extLst>
      <p:ext uri="{BB962C8B-B14F-4D97-AF65-F5344CB8AC3E}">
        <p14:creationId xmlns:p14="http://schemas.microsoft.com/office/powerpoint/2010/main" val="209222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6895EF7-9585-44D0-90AC-E2FAEBD60789}" type="datetimeFigureOut">
              <a:rPr kumimoji="1" lang="ja-JP" altLang="en-US" smtClean="0"/>
              <a:t>2019/7/24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2C9FCBB-6733-4891-9588-9D1C8018C242}" type="slidenum">
              <a:rPr kumimoji="1" lang="ja-JP" altLang="en-US" smtClean="0"/>
              <a:t>‹#›</a:t>
            </a:fld>
            <a:endParaRPr kumimoji="1" lang="ja-JP" altLang="en-US"/>
          </a:p>
        </p:txBody>
      </p:sp>
    </p:spTree>
    <p:extLst>
      <p:ext uri="{BB962C8B-B14F-4D97-AF65-F5344CB8AC3E}">
        <p14:creationId xmlns:p14="http://schemas.microsoft.com/office/powerpoint/2010/main" val="1042965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6895EF7-9585-44D0-90AC-E2FAEBD60789}" type="datetimeFigureOut">
              <a:rPr kumimoji="1" lang="ja-JP" altLang="en-US" smtClean="0"/>
              <a:t>2019/7/24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2C9FCBB-6733-4891-9588-9D1C8018C242}" type="slidenum">
              <a:rPr kumimoji="1" lang="ja-JP" altLang="en-US" smtClean="0"/>
              <a:t>‹#›</a:t>
            </a:fld>
            <a:endParaRPr kumimoji="1" lang="ja-JP" altLang="en-US"/>
          </a:p>
        </p:txBody>
      </p:sp>
      <p:sp>
        <p:nvSpPr>
          <p:cNvPr id="7" name="正方形/長方形 6">
            <a:extLst>
              <a:ext uri="{FF2B5EF4-FFF2-40B4-BE49-F238E27FC236}">
                <a16:creationId xmlns:a16="http://schemas.microsoft.com/office/drawing/2014/main" id="{5224ADAD-3190-4A23-9698-0C8BAA13A9DC}"/>
              </a:ext>
            </a:extLst>
          </p:cNvPr>
          <p:cNvSpPr/>
          <p:nvPr userDrawn="1"/>
        </p:nvSpPr>
        <p:spPr>
          <a:xfrm>
            <a:off x="0" y="1"/>
            <a:ext cx="9144000" cy="1438274"/>
          </a:xfrm>
          <a:prstGeom prst="rect">
            <a:avLst/>
          </a:prstGeom>
          <a:gradFill flip="none" rotWithShape="1">
            <a:gsLst>
              <a:gs pos="0">
                <a:srgbClr val="FF5E16">
                  <a:shade val="30000"/>
                  <a:satMod val="115000"/>
                </a:srgbClr>
              </a:gs>
              <a:gs pos="50000">
                <a:srgbClr val="FF5E16">
                  <a:shade val="67500"/>
                  <a:satMod val="115000"/>
                </a:srgbClr>
              </a:gs>
              <a:gs pos="100000">
                <a:srgbClr val="FF5E16">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04701992-E515-417C-9E42-8A3D9CF50786}"/>
              </a:ext>
            </a:extLst>
          </p:cNvPr>
          <p:cNvPicPr>
            <a:picLocks noChangeAspect="1"/>
          </p:cNvPicPr>
          <p:nvPr userDrawn="1"/>
        </p:nvPicPr>
        <p:blipFill>
          <a:blip r:embed="rId2"/>
          <a:stretch>
            <a:fillRect/>
          </a:stretch>
        </p:blipFill>
        <p:spPr>
          <a:xfrm>
            <a:off x="7705724" y="0"/>
            <a:ext cx="1438275" cy="1438275"/>
          </a:xfrm>
          <a:prstGeom prst="rect">
            <a:avLst/>
          </a:prstGeom>
          <a:effectLst>
            <a:softEdge rad="127000"/>
          </a:effectLst>
        </p:spPr>
      </p:pic>
    </p:spTree>
    <p:extLst>
      <p:ext uri="{BB962C8B-B14F-4D97-AF65-F5344CB8AC3E}">
        <p14:creationId xmlns:p14="http://schemas.microsoft.com/office/powerpoint/2010/main" val="827578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6895EF7-9585-44D0-90AC-E2FAEBD60789}" type="datetimeFigureOut">
              <a:rPr kumimoji="1" lang="ja-JP" altLang="en-US" smtClean="0"/>
              <a:t>2019/7/24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2C9FCBB-6733-4891-9588-9D1C8018C242}" type="slidenum">
              <a:rPr kumimoji="1" lang="ja-JP" altLang="en-US" smtClean="0"/>
              <a:t>‹#›</a:t>
            </a:fld>
            <a:endParaRPr kumimoji="1" lang="ja-JP" altLang="en-US"/>
          </a:p>
        </p:txBody>
      </p:sp>
    </p:spTree>
    <p:extLst>
      <p:ext uri="{BB962C8B-B14F-4D97-AF65-F5344CB8AC3E}">
        <p14:creationId xmlns:p14="http://schemas.microsoft.com/office/powerpoint/2010/main" val="3707087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6895EF7-9585-44D0-90AC-E2FAEBD60789}" type="datetimeFigureOut">
              <a:rPr kumimoji="1" lang="ja-JP" altLang="en-US" smtClean="0"/>
              <a:t>2019/7/24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2C9FCBB-6733-4891-9588-9D1C8018C242}" type="slidenum">
              <a:rPr kumimoji="1" lang="ja-JP" altLang="en-US" smtClean="0"/>
              <a:t>‹#›</a:t>
            </a:fld>
            <a:endParaRPr kumimoji="1" lang="ja-JP" altLang="en-US"/>
          </a:p>
        </p:txBody>
      </p:sp>
    </p:spTree>
    <p:extLst>
      <p:ext uri="{BB962C8B-B14F-4D97-AF65-F5344CB8AC3E}">
        <p14:creationId xmlns:p14="http://schemas.microsoft.com/office/powerpoint/2010/main" val="82128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6895EF7-9585-44D0-90AC-E2FAEBD60789}" type="datetimeFigureOut">
              <a:rPr kumimoji="1" lang="ja-JP" altLang="en-US" smtClean="0"/>
              <a:t>2019/7/24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2C9FCBB-6733-4891-9588-9D1C8018C242}" type="slidenum">
              <a:rPr kumimoji="1" lang="ja-JP" altLang="en-US" smtClean="0"/>
              <a:t>‹#›</a:t>
            </a:fld>
            <a:endParaRPr kumimoji="1" lang="ja-JP" altLang="en-US"/>
          </a:p>
        </p:txBody>
      </p:sp>
    </p:spTree>
    <p:extLst>
      <p:ext uri="{BB962C8B-B14F-4D97-AF65-F5344CB8AC3E}">
        <p14:creationId xmlns:p14="http://schemas.microsoft.com/office/powerpoint/2010/main" val="2842390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6895EF7-9585-44D0-90AC-E2FAEBD60789}" type="datetimeFigureOut">
              <a:rPr kumimoji="1" lang="ja-JP" altLang="en-US" smtClean="0"/>
              <a:t>2019/7/24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2C9FCBB-6733-4891-9588-9D1C8018C242}" type="slidenum">
              <a:rPr kumimoji="1" lang="ja-JP" altLang="en-US" smtClean="0"/>
              <a:t>‹#›</a:t>
            </a:fld>
            <a:endParaRPr kumimoji="1" lang="ja-JP" altLang="en-US"/>
          </a:p>
        </p:txBody>
      </p:sp>
    </p:spTree>
    <p:extLst>
      <p:ext uri="{BB962C8B-B14F-4D97-AF65-F5344CB8AC3E}">
        <p14:creationId xmlns:p14="http://schemas.microsoft.com/office/powerpoint/2010/main" val="1952487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895EF7-9585-44D0-90AC-E2FAEBD60789}" type="datetimeFigureOut">
              <a:rPr kumimoji="1" lang="ja-JP" altLang="en-US" smtClean="0"/>
              <a:t>2019/7/24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2C9FCBB-6733-4891-9588-9D1C8018C242}" type="slidenum">
              <a:rPr kumimoji="1" lang="ja-JP" altLang="en-US" smtClean="0"/>
              <a:t>‹#›</a:t>
            </a:fld>
            <a:endParaRPr kumimoji="1" lang="ja-JP" altLang="en-US"/>
          </a:p>
        </p:txBody>
      </p:sp>
    </p:spTree>
    <p:extLst>
      <p:ext uri="{BB962C8B-B14F-4D97-AF65-F5344CB8AC3E}">
        <p14:creationId xmlns:p14="http://schemas.microsoft.com/office/powerpoint/2010/main" val="457560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6895EF7-9585-44D0-90AC-E2FAEBD60789}" type="datetimeFigureOut">
              <a:rPr kumimoji="1" lang="ja-JP" altLang="en-US" smtClean="0"/>
              <a:t>2019/7/24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2C9FCBB-6733-4891-9588-9D1C8018C242}" type="slidenum">
              <a:rPr kumimoji="1" lang="ja-JP" altLang="en-US" smtClean="0"/>
              <a:t>‹#›</a:t>
            </a:fld>
            <a:endParaRPr kumimoji="1" lang="ja-JP" altLang="en-US"/>
          </a:p>
        </p:txBody>
      </p:sp>
    </p:spTree>
    <p:extLst>
      <p:ext uri="{BB962C8B-B14F-4D97-AF65-F5344CB8AC3E}">
        <p14:creationId xmlns:p14="http://schemas.microsoft.com/office/powerpoint/2010/main" val="3172331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6895EF7-9585-44D0-90AC-E2FAEBD60789}" type="datetimeFigureOut">
              <a:rPr kumimoji="1" lang="ja-JP" altLang="en-US" smtClean="0"/>
              <a:t>2019/7/24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2C9FCBB-6733-4891-9588-9D1C8018C242}" type="slidenum">
              <a:rPr kumimoji="1" lang="ja-JP" altLang="en-US" smtClean="0"/>
              <a:t>‹#›</a:t>
            </a:fld>
            <a:endParaRPr kumimoji="1" lang="ja-JP" altLang="en-US"/>
          </a:p>
        </p:txBody>
      </p:sp>
    </p:spTree>
    <p:extLst>
      <p:ext uri="{BB962C8B-B14F-4D97-AF65-F5344CB8AC3E}">
        <p14:creationId xmlns:p14="http://schemas.microsoft.com/office/powerpoint/2010/main" val="1950024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895EF7-9585-44D0-90AC-E2FAEBD60789}" type="datetimeFigureOut">
              <a:rPr kumimoji="1" lang="ja-JP" altLang="en-US" smtClean="0"/>
              <a:t>2019/7/24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9FCBB-6733-4891-9588-9D1C8018C242}" type="slidenum">
              <a:rPr kumimoji="1" lang="ja-JP" altLang="en-US" smtClean="0"/>
              <a:t>‹#›</a:t>
            </a:fld>
            <a:endParaRPr kumimoji="1" lang="ja-JP" altLang="en-US"/>
          </a:p>
        </p:txBody>
      </p:sp>
    </p:spTree>
    <p:extLst>
      <p:ext uri="{BB962C8B-B14F-4D97-AF65-F5344CB8AC3E}">
        <p14:creationId xmlns:p14="http://schemas.microsoft.com/office/powerpoint/2010/main" val="8985549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youtu.be/oPOyHriBdpI"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youtu.be/fM64Yz74ebk"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youtu.be/7TKeABC_BVU"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youtu.be/yFmRuy7Ouv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hyperlink" Target="https://youtu.be/a6HobEZQPt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714750" y="1771650"/>
            <a:ext cx="5800725" cy="1958324"/>
          </a:xfrm>
        </p:spPr>
        <p:txBody>
          <a:bodyPr>
            <a:noAutofit/>
          </a:bodyPr>
          <a:lstStyle/>
          <a:p>
            <a:r>
              <a:rPr lang="ja-JP" altLang="en-US" sz="6600" dirty="0">
                <a:solidFill>
                  <a:srgbClr val="FFC000"/>
                </a:solidFill>
              </a:rPr>
              <a:t>アメフト部</a:t>
            </a:r>
            <a:br>
              <a:rPr lang="en-US" altLang="ja-JP" sz="6600" dirty="0">
                <a:solidFill>
                  <a:srgbClr val="FFC000"/>
                </a:solidFill>
              </a:rPr>
            </a:br>
            <a:r>
              <a:rPr lang="ja-JP" altLang="en-US" sz="6600" dirty="0">
                <a:solidFill>
                  <a:srgbClr val="FFC000"/>
                </a:solidFill>
              </a:rPr>
              <a:t>ルール講習会</a:t>
            </a:r>
            <a:endParaRPr kumimoji="1" lang="ja-JP" altLang="en-US" sz="6600" dirty="0">
              <a:solidFill>
                <a:srgbClr val="FFC000"/>
              </a:solidFill>
            </a:endParaRPr>
          </a:p>
        </p:txBody>
      </p:sp>
      <p:sp>
        <p:nvSpPr>
          <p:cNvPr id="3" name="サブタイトル 2"/>
          <p:cNvSpPr>
            <a:spLocks noGrp="1"/>
          </p:cNvSpPr>
          <p:nvPr>
            <p:ph type="subTitle" idx="1"/>
          </p:nvPr>
        </p:nvSpPr>
        <p:spPr>
          <a:xfrm>
            <a:off x="4518497" y="4433988"/>
            <a:ext cx="4338537" cy="1351699"/>
          </a:xfrm>
        </p:spPr>
        <p:txBody>
          <a:bodyPr>
            <a:normAutofit/>
          </a:bodyPr>
          <a:lstStyle/>
          <a:p>
            <a:r>
              <a:rPr kumimoji="1" lang="en-US" altLang="ja-JP" sz="3600" b="1" dirty="0">
                <a:solidFill>
                  <a:srgbClr val="FFFF00"/>
                </a:solidFill>
                <a:effectLst>
                  <a:outerShdw blurRad="38100" dist="38100" dir="2700000" algn="tl">
                    <a:srgbClr val="000000">
                      <a:alpha val="43137"/>
                    </a:srgbClr>
                  </a:outerShdw>
                </a:effectLst>
              </a:rPr>
              <a:t>29</a:t>
            </a:r>
            <a:r>
              <a:rPr kumimoji="1" lang="ja-JP" altLang="en-US" sz="3600" b="1" dirty="0">
                <a:solidFill>
                  <a:srgbClr val="FFFF00"/>
                </a:solidFill>
                <a:effectLst>
                  <a:outerShdw blurRad="38100" dist="38100" dir="2700000" algn="tl">
                    <a:srgbClr val="000000">
                      <a:alpha val="43137"/>
                    </a:srgbClr>
                  </a:outerShdw>
                </a:effectLst>
              </a:rPr>
              <a:t>期　</a:t>
            </a:r>
            <a:r>
              <a:rPr kumimoji="1" lang="en-US" altLang="ja-JP" sz="3600" b="1" dirty="0">
                <a:solidFill>
                  <a:srgbClr val="FFFF00"/>
                </a:solidFill>
                <a:effectLst>
                  <a:outerShdw blurRad="38100" dist="38100" dir="2700000" algn="tl">
                    <a:srgbClr val="000000">
                      <a:alpha val="43137"/>
                    </a:srgbClr>
                  </a:outerShdw>
                </a:effectLst>
              </a:rPr>
              <a:t>AS</a:t>
            </a:r>
          </a:p>
          <a:p>
            <a:r>
              <a:rPr lang="ja-JP" altLang="en-US" sz="3600" b="1" dirty="0">
                <a:solidFill>
                  <a:srgbClr val="FFFF00"/>
                </a:solidFill>
                <a:effectLst>
                  <a:outerShdw blurRad="38100" dist="38100" dir="2700000" algn="tl">
                    <a:srgbClr val="000000">
                      <a:alpha val="43137"/>
                    </a:srgbClr>
                  </a:outerShdw>
                </a:effectLst>
              </a:rPr>
              <a:t>北川　涼太</a:t>
            </a:r>
            <a:endParaRPr kumimoji="1" lang="en-US" altLang="ja-JP"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0350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ダウン制～</a:t>
            </a:r>
            <a:r>
              <a:rPr kumimoji="1" lang="en-US" altLang="ja-JP" dirty="0"/>
              <a:t>3</a:t>
            </a:r>
            <a:r>
              <a:rPr kumimoji="1" lang="ja-JP" altLang="en-US" dirty="0"/>
              <a:t>回で</a:t>
            </a:r>
            <a:r>
              <a:rPr kumimoji="1" lang="en-US" altLang="ja-JP" dirty="0"/>
              <a:t>10yd</a:t>
            </a:r>
            <a:r>
              <a:rPr kumimoji="1" lang="ja-JP" altLang="en-US" dirty="0"/>
              <a:t>～</a:t>
            </a:r>
          </a:p>
        </p:txBody>
      </p:sp>
      <p:sp>
        <p:nvSpPr>
          <p:cNvPr id="4" name="正方形/長方形 3"/>
          <p:cNvSpPr/>
          <p:nvPr/>
        </p:nvSpPr>
        <p:spPr>
          <a:xfrm>
            <a:off x="1158240" y="2450592"/>
            <a:ext cx="6230112" cy="3706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174866" y="2454718"/>
            <a:ext cx="1202432" cy="3702242"/>
          </a:xfrm>
          <a:prstGeom prst="rect">
            <a:avLst/>
          </a:prstGeom>
          <a:solidFill>
            <a:srgbClr val="727CA3">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14" name="正方形/長方形 13"/>
          <p:cNvSpPr/>
          <p:nvPr/>
        </p:nvSpPr>
        <p:spPr>
          <a:xfrm>
            <a:off x="2371344" y="2450592"/>
            <a:ext cx="4998720" cy="3708481"/>
          </a:xfrm>
          <a:prstGeom prst="rect">
            <a:avLst/>
          </a:prstGeom>
          <a:solidFill>
            <a:srgbClr val="FF0000">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cxnSp>
        <p:nvCxnSpPr>
          <p:cNvPr id="18" name="直線矢印コネクタ 17"/>
          <p:cNvCxnSpPr/>
          <p:nvPr/>
        </p:nvCxnSpPr>
        <p:spPr>
          <a:xfrm flipV="1">
            <a:off x="2371344" y="6352617"/>
            <a:ext cx="3925824" cy="121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4095750" y="6358713"/>
            <a:ext cx="2642657" cy="461665"/>
          </a:xfrm>
          <a:prstGeom prst="rect">
            <a:avLst/>
          </a:prstGeom>
          <a:noFill/>
        </p:spPr>
        <p:txBody>
          <a:bodyPr wrap="square" rtlCol="0">
            <a:spAutoFit/>
          </a:bodyPr>
          <a:lstStyle/>
          <a:p>
            <a:r>
              <a:rPr kumimoji="1" lang="en-US" altLang="ja-JP" sz="2400" dirty="0"/>
              <a:t>10yd</a:t>
            </a:r>
            <a:endParaRPr kumimoji="1" lang="ja-JP" altLang="en-US" sz="2400" dirty="0"/>
          </a:p>
        </p:txBody>
      </p:sp>
      <p:sp>
        <p:nvSpPr>
          <p:cNvPr id="20" name="正方形/長方形 19"/>
          <p:cNvSpPr/>
          <p:nvPr/>
        </p:nvSpPr>
        <p:spPr>
          <a:xfrm>
            <a:off x="1168698" y="2449564"/>
            <a:ext cx="2801390" cy="3702242"/>
          </a:xfrm>
          <a:prstGeom prst="rect">
            <a:avLst/>
          </a:prstGeom>
          <a:solidFill>
            <a:srgbClr val="727CA3">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21" name="正方形/長方形 20"/>
          <p:cNvSpPr/>
          <p:nvPr/>
        </p:nvSpPr>
        <p:spPr>
          <a:xfrm>
            <a:off x="3963989" y="2457932"/>
            <a:ext cx="3371088" cy="3708481"/>
          </a:xfrm>
          <a:prstGeom prst="rect">
            <a:avLst/>
          </a:prstGeom>
          <a:solidFill>
            <a:srgbClr val="FF0000">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22" name="正方形/長方形 21"/>
          <p:cNvSpPr/>
          <p:nvPr/>
        </p:nvSpPr>
        <p:spPr>
          <a:xfrm>
            <a:off x="1183181" y="2457769"/>
            <a:ext cx="3929872" cy="3702242"/>
          </a:xfrm>
          <a:prstGeom prst="rect">
            <a:avLst/>
          </a:prstGeom>
          <a:solidFill>
            <a:srgbClr val="727CA3">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23" name="正方形/長方形 22"/>
          <p:cNvSpPr/>
          <p:nvPr/>
        </p:nvSpPr>
        <p:spPr>
          <a:xfrm>
            <a:off x="5131341" y="2453643"/>
            <a:ext cx="2247037" cy="3708481"/>
          </a:xfrm>
          <a:prstGeom prst="rect">
            <a:avLst/>
          </a:prstGeom>
          <a:solidFill>
            <a:srgbClr val="FF0000">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24" name="正方形/長方形 23"/>
          <p:cNvSpPr/>
          <p:nvPr/>
        </p:nvSpPr>
        <p:spPr>
          <a:xfrm>
            <a:off x="1186501" y="2449564"/>
            <a:ext cx="5533262" cy="3702242"/>
          </a:xfrm>
          <a:prstGeom prst="rect">
            <a:avLst/>
          </a:prstGeom>
          <a:solidFill>
            <a:srgbClr val="727CA3">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25" name="正方形/長方形 24"/>
          <p:cNvSpPr/>
          <p:nvPr/>
        </p:nvSpPr>
        <p:spPr>
          <a:xfrm>
            <a:off x="6730573" y="2450591"/>
            <a:ext cx="643648" cy="3708481"/>
          </a:xfrm>
          <a:prstGeom prst="rect">
            <a:avLst/>
          </a:prstGeom>
          <a:solidFill>
            <a:srgbClr val="FF0000">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cxnSp>
        <p:nvCxnSpPr>
          <p:cNvPr id="6" name="直線コネクタ 5"/>
          <p:cNvCxnSpPr/>
          <p:nvPr/>
        </p:nvCxnSpPr>
        <p:spPr>
          <a:xfrm>
            <a:off x="2377440" y="2450592"/>
            <a:ext cx="12192" cy="37063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6309360" y="2450592"/>
            <a:ext cx="6096" cy="37063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2" descr="C:\Users\naoya\Downloads\ボール.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2964" y="4104789"/>
            <a:ext cx="561428" cy="397974"/>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テキスト ボックス 15"/>
          <p:cNvSpPr txBox="1"/>
          <p:nvPr/>
        </p:nvSpPr>
        <p:spPr>
          <a:xfrm>
            <a:off x="2850577" y="3332100"/>
            <a:ext cx="553998" cy="2341325"/>
          </a:xfrm>
          <a:prstGeom prst="rect">
            <a:avLst/>
          </a:prstGeom>
          <a:noFill/>
        </p:spPr>
        <p:txBody>
          <a:bodyPr vert="eaVert" wrap="square" rtlCol="0">
            <a:spAutoFit/>
          </a:bodyPr>
          <a:lstStyle/>
          <a:p>
            <a:r>
              <a:rPr kumimoji="1" lang="ja-JP" altLang="en-US" sz="2400" b="1" dirty="0">
                <a:solidFill>
                  <a:schemeClr val="bg1"/>
                </a:solidFill>
              </a:rPr>
              <a:t>ディフェンス</a:t>
            </a:r>
          </a:p>
        </p:txBody>
      </p:sp>
      <p:sp>
        <p:nvSpPr>
          <p:cNvPr id="15" name="テキスト ボックス 14"/>
          <p:cNvSpPr txBox="1"/>
          <p:nvPr/>
        </p:nvSpPr>
        <p:spPr>
          <a:xfrm>
            <a:off x="1264507" y="3458265"/>
            <a:ext cx="553998" cy="2088993"/>
          </a:xfrm>
          <a:prstGeom prst="rect">
            <a:avLst/>
          </a:prstGeom>
          <a:noFill/>
        </p:spPr>
        <p:txBody>
          <a:bodyPr vert="eaVert" wrap="square" rtlCol="0">
            <a:spAutoFit/>
          </a:bodyPr>
          <a:lstStyle/>
          <a:p>
            <a:r>
              <a:rPr kumimoji="1" lang="ja-JP" altLang="en-US" sz="2400" b="1" dirty="0">
                <a:solidFill>
                  <a:schemeClr val="bg1"/>
                </a:solidFill>
              </a:rPr>
              <a:t>オフェンス</a:t>
            </a:r>
          </a:p>
        </p:txBody>
      </p:sp>
      <p:sp>
        <p:nvSpPr>
          <p:cNvPr id="26" name="テキスト ボックス 25"/>
          <p:cNvSpPr txBox="1"/>
          <p:nvPr/>
        </p:nvSpPr>
        <p:spPr>
          <a:xfrm>
            <a:off x="3760470" y="1795293"/>
            <a:ext cx="597408" cy="461665"/>
          </a:xfrm>
          <a:prstGeom prst="rect">
            <a:avLst/>
          </a:prstGeom>
          <a:noFill/>
        </p:spPr>
        <p:txBody>
          <a:bodyPr wrap="square" rtlCol="0">
            <a:spAutoFit/>
          </a:bodyPr>
          <a:lstStyle/>
          <a:p>
            <a:r>
              <a:rPr kumimoji="1" lang="ja-JP" altLang="en-US" sz="2400" dirty="0"/>
              <a:t>①</a:t>
            </a:r>
          </a:p>
        </p:txBody>
      </p:sp>
      <p:sp>
        <p:nvSpPr>
          <p:cNvPr id="27" name="テキスト ボックス 26"/>
          <p:cNvSpPr txBox="1"/>
          <p:nvPr/>
        </p:nvSpPr>
        <p:spPr>
          <a:xfrm>
            <a:off x="4870704" y="1809900"/>
            <a:ext cx="597408" cy="461665"/>
          </a:xfrm>
          <a:prstGeom prst="rect">
            <a:avLst/>
          </a:prstGeom>
          <a:noFill/>
        </p:spPr>
        <p:txBody>
          <a:bodyPr wrap="square" rtlCol="0">
            <a:spAutoFit/>
          </a:bodyPr>
          <a:lstStyle/>
          <a:p>
            <a:r>
              <a:rPr kumimoji="1" lang="ja-JP" altLang="en-US" sz="2400" dirty="0"/>
              <a:t>②</a:t>
            </a:r>
          </a:p>
        </p:txBody>
      </p:sp>
      <p:sp>
        <p:nvSpPr>
          <p:cNvPr id="28" name="テキスト ボックス 27"/>
          <p:cNvSpPr txBox="1"/>
          <p:nvPr/>
        </p:nvSpPr>
        <p:spPr>
          <a:xfrm>
            <a:off x="6454989" y="1809900"/>
            <a:ext cx="597408" cy="461665"/>
          </a:xfrm>
          <a:prstGeom prst="rect">
            <a:avLst/>
          </a:prstGeom>
          <a:noFill/>
        </p:spPr>
        <p:txBody>
          <a:bodyPr wrap="square" rtlCol="0">
            <a:spAutoFit/>
          </a:bodyPr>
          <a:lstStyle/>
          <a:p>
            <a:r>
              <a:rPr lang="ja-JP" altLang="en-US" sz="2400" dirty="0"/>
              <a:t>③</a:t>
            </a:r>
            <a:endParaRPr kumimoji="1" lang="ja-JP" altLang="en-US" sz="2400" dirty="0"/>
          </a:p>
        </p:txBody>
      </p:sp>
    </p:spTree>
    <p:extLst>
      <p:ext uri="{BB962C8B-B14F-4D97-AF65-F5344CB8AC3E}">
        <p14:creationId xmlns:p14="http://schemas.microsoft.com/office/powerpoint/2010/main" val="284837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3"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3"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 presetClass="entr" presetSubtype="0" fill="hold" grpId="2"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3.88889E-6 -1.48148E-6 L 0.13664 -1.48148E-6 " pathEditMode="relative" rAng="0" ptsTypes="AA">
                                      <p:cBhvr>
                                        <p:cTn id="24" dur="2000" fill="hold"/>
                                        <p:tgtEl>
                                          <p:spTgt spid="16"/>
                                        </p:tgtEl>
                                        <p:attrNameLst>
                                          <p:attrName>ppt_x</p:attrName>
                                          <p:attrName>ppt_y</p:attrName>
                                        </p:attrNameLst>
                                      </p:cBhvr>
                                      <p:rCtr x="6823" y="0"/>
                                    </p:animMotion>
                                  </p:childTnLst>
                                </p:cTn>
                              </p:par>
                              <p:par>
                                <p:cTn id="25" presetID="42" presetClass="path" presetSubtype="0" accel="50000" decel="50000" fill="hold" grpId="1" nodeType="withEffect">
                                  <p:stCondLst>
                                    <p:cond delay="0"/>
                                  </p:stCondLst>
                                  <p:childTnLst>
                                    <p:animMotion origin="layout" path="M 3.61111E-6 -1.48148E-6 L 0.17343 -1.48148E-6 " pathEditMode="relative" rAng="0" ptsTypes="AA">
                                      <p:cBhvr>
                                        <p:cTn id="26" dur="2000" fill="hold"/>
                                        <p:tgtEl>
                                          <p:spTgt spid="15"/>
                                        </p:tgtEl>
                                        <p:attrNameLst>
                                          <p:attrName>ppt_x</p:attrName>
                                          <p:attrName>ppt_y</p:attrName>
                                        </p:attrNameLst>
                                      </p:cBhvr>
                                      <p:rCtr x="8663" y="0"/>
                                    </p:animMotion>
                                  </p:childTnLst>
                                </p:cTn>
                              </p:par>
                              <p:par>
                                <p:cTn id="27" presetID="42" presetClass="path" presetSubtype="0" accel="50000" decel="50000" fill="hold" nodeType="withEffect">
                                  <p:stCondLst>
                                    <p:cond delay="0"/>
                                  </p:stCondLst>
                                  <p:childTnLst>
                                    <p:animMotion origin="layout" path="M -3.05556E-6 3.7037E-6 L 0.18438 0.00185 " pathEditMode="relative" rAng="0" ptsTypes="AA">
                                      <p:cBhvr>
                                        <p:cTn id="28" dur="2000" fill="hold"/>
                                        <p:tgtEl>
                                          <p:spTgt spid="12"/>
                                        </p:tgtEl>
                                        <p:attrNameLst>
                                          <p:attrName>ppt_x</p:attrName>
                                          <p:attrName>ppt_y</p:attrName>
                                        </p:attrNameLst>
                                      </p:cBhvr>
                                      <p:rCtr x="9219" y="93"/>
                                    </p:animMotion>
                                  </p:childTnLst>
                                </p:cTn>
                              </p:par>
                            </p:childTnLst>
                          </p:cTn>
                        </p:par>
                        <p:par>
                          <p:cTn id="29" fill="hold">
                            <p:stCondLst>
                              <p:cond delay="2000"/>
                            </p:stCondLst>
                            <p:childTnLst>
                              <p:par>
                                <p:cTn id="30" presetID="10" presetClass="exit" presetSubtype="0" fill="hold" grpId="4" nodeType="after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xit" presetSubtype="0" fill="hold" grpId="4" nodeType="with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2" nodeType="clickEffect">
                                  <p:stCondLst>
                                    <p:cond delay="0"/>
                                  </p:stCondLst>
                                  <p:childTnLst>
                                    <p:animMotion origin="layout" path="M 0.13664 -1.48148E-6 L 0.28559 -1.48148E-6 " pathEditMode="relative" rAng="0" ptsTypes="AA">
                                      <p:cBhvr>
                                        <p:cTn id="49" dur="2000" fill="hold"/>
                                        <p:tgtEl>
                                          <p:spTgt spid="16"/>
                                        </p:tgtEl>
                                        <p:attrNameLst>
                                          <p:attrName>ppt_x</p:attrName>
                                          <p:attrName>ppt_y</p:attrName>
                                        </p:attrNameLst>
                                      </p:cBhvr>
                                      <p:rCtr x="7448" y="0"/>
                                    </p:animMotion>
                                  </p:childTnLst>
                                </p:cTn>
                              </p:par>
                              <p:par>
                                <p:cTn id="50" presetID="42" presetClass="path" presetSubtype="0" accel="50000" decel="50000" fill="hold" grpId="2" nodeType="withEffect">
                                  <p:stCondLst>
                                    <p:cond delay="0"/>
                                  </p:stCondLst>
                                  <p:childTnLst>
                                    <p:animMotion origin="layout" path="M 0.16927 -1.48148E-6 L 0.3059 -1.48148E-6 " pathEditMode="relative" rAng="0" ptsTypes="AA">
                                      <p:cBhvr>
                                        <p:cTn id="51" dur="2000" fill="hold"/>
                                        <p:tgtEl>
                                          <p:spTgt spid="15"/>
                                        </p:tgtEl>
                                        <p:attrNameLst>
                                          <p:attrName>ppt_x</p:attrName>
                                          <p:attrName>ppt_y</p:attrName>
                                        </p:attrNameLst>
                                      </p:cBhvr>
                                      <p:rCtr x="6823" y="0"/>
                                    </p:animMotion>
                                  </p:childTnLst>
                                </p:cTn>
                              </p:par>
                              <p:par>
                                <p:cTn id="52" presetID="42" presetClass="path" presetSubtype="0" accel="50000" decel="50000" fill="hold" nodeType="withEffect">
                                  <p:stCondLst>
                                    <p:cond delay="0"/>
                                  </p:stCondLst>
                                  <p:childTnLst>
                                    <p:animMotion origin="layout" path="M 0.18438 0.00185 L 0.30174 0.00185 " pathEditMode="relative" rAng="0" ptsTypes="AA">
                                      <p:cBhvr>
                                        <p:cTn id="53" dur="2000" fill="hold"/>
                                        <p:tgtEl>
                                          <p:spTgt spid="12"/>
                                        </p:tgtEl>
                                        <p:attrNameLst>
                                          <p:attrName>ppt_x</p:attrName>
                                          <p:attrName>ppt_y</p:attrName>
                                        </p:attrNameLst>
                                      </p:cBhvr>
                                      <p:rCtr x="5868" y="0"/>
                                    </p:animMotion>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xit" presetSubtype="0" fill="hold" grpId="1" nodeType="withEffect">
                                  <p:stCondLst>
                                    <p:cond delay="0"/>
                                  </p:stCondLst>
                                  <p:childTnLst>
                                    <p:animEffect transition="out" filter="fade">
                                      <p:cBhvr>
                                        <p:cTn id="62" dur="500"/>
                                        <p:tgtEl>
                                          <p:spTgt spid="20"/>
                                        </p:tgtEl>
                                      </p:cBhvr>
                                    </p:animEffect>
                                    <p:set>
                                      <p:cBhvr>
                                        <p:cTn id="63" dur="1" fill="hold">
                                          <p:stCondLst>
                                            <p:cond delay="499"/>
                                          </p:stCondLst>
                                        </p:cTn>
                                        <p:tgtEl>
                                          <p:spTgt spid="2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childTnLst>
                          </p:cTn>
                        </p:par>
                        <p:par>
                          <p:cTn id="67" fill="hold">
                            <p:stCondLst>
                              <p:cond delay="2500"/>
                            </p:stCondLst>
                            <p:childTnLst>
                              <p:par>
                                <p:cTn id="68" presetID="10" presetClass="entr" presetSubtype="0" fill="hold" grpId="0" nodeType="after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3" nodeType="clickEffect">
                                  <p:stCondLst>
                                    <p:cond delay="0"/>
                                  </p:stCondLst>
                                  <p:childTnLst>
                                    <p:animMotion origin="layout" path="M 0.28559 -1.48148E-6 L 0.44341 -1.48148E-6 " pathEditMode="relative" rAng="0" ptsTypes="AA">
                                      <p:cBhvr>
                                        <p:cTn id="74" dur="2000" fill="hold"/>
                                        <p:tgtEl>
                                          <p:spTgt spid="16"/>
                                        </p:tgtEl>
                                        <p:attrNameLst>
                                          <p:attrName>ppt_x</p:attrName>
                                          <p:attrName>ppt_y</p:attrName>
                                        </p:attrNameLst>
                                      </p:cBhvr>
                                      <p:rCtr x="7882" y="0"/>
                                    </p:animMotion>
                                  </p:childTnLst>
                                </p:cTn>
                              </p:par>
                              <p:par>
                                <p:cTn id="75" presetID="42" presetClass="path" presetSubtype="0" accel="50000" decel="50000" fill="hold" grpId="3" nodeType="withEffect">
                                  <p:stCondLst>
                                    <p:cond delay="0"/>
                                  </p:stCondLst>
                                  <p:childTnLst>
                                    <p:animMotion origin="layout" path="M 0.31007 -1.48148E-6 L 0.45902 -1.48148E-6 " pathEditMode="relative" rAng="0" ptsTypes="AA">
                                      <p:cBhvr>
                                        <p:cTn id="76" dur="2000" fill="hold"/>
                                        <p:tgtEl>
                                          <p:spTgt spid="15"/>
                                        </p:tgtEl>
                                        <p:attrNameLst>
                                          <p:attrName>ppt_x</p:attrName>
                                          <p:attrName>ppt_y</p:attrName>
                                        </p:attrNameLst>
                                      </p:cBhvr>
                                      <p:rCtr x="7448" y="0"/>
                                    </p:animMotion>
                                  </p:childTnLst>
                                </p:cTn>
                              </p:par>
                              <p:par>
                                <p:cTn id="77" presetID="42" presetClass="path" presetSubtype="0" accel="50000" decel="50000" fill="hold" nodeType="withEffect">
                                  <p:stCondLst>
                                    <p:cond delay="0"/>
                                  </p:stCondLst>
                                  <p:childTnLst>
                                    <p:animMotion origin="layout" path="M 0.30174 0.00185 L 0.49497 -0.00186 " pathEditMode="relative" rAng="0" ptsTypes="AA">
                                      <p:cBhvr>
                                        <p:cTn id="78" dur="2000" fill="hold"/>
                                        <p:tgtEl>
                                          <p:spTgt spid="12"/>
                                        </p:tgtEl>
                                        <p:attrNameLst>
                                          <p:attrName>ppt_x</p:attrName>
                                          <p:attrName>ppt_y</p:attrName>
                                        </p:attrNameLst>
                                      </p:cBhvr>
                                      <p:rCtr x="9653" y="-185"/>
                                    </p:animMotion>
                                  </p:childTnLst>
                                </p:cTn>
                              </p:par>
                            </p:childTnLst>
                          </p:cTn>
                        </p:par>
                        <p:par>
                          <p:cTn id="79" fill="hold">
                            <p:stCondLst>
                              <p:cond delay="2000"/>
                            </p:stCondLst>
                            <p:childTnLst>
                              <p:par>
                                <p:cTn id="80" presetID="10" presetClass="entr" presetSubtype="0" fill="hold" grpId="0" nodeType="after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xit" presetSubtype="0" fill="hold" grpId="1" nodeType="withEffect">
                                  <p:stCondLst>
                                    <p:cond delay="0"/>
                                  </p:stCondLst>
                                  <p:childTnLst>
                                    <p:animEffect transition="out" filter="fade">
                                      <p:cBhvr>
                                        <p:cTn id="87" dur="500"/>
                                        <p:tgtEl>
                                          <p:spTgt spid="22"/>
                                        </p:tgtEl>
                                      </p:cBhvr>
                                    </p:animEffect>
                                    <p:set>
                                      <p:cBhvr>
                                        <p:cTn id="88" dur="1" fill="hold">
                                          <p:stCondLst>
                                            <p:cond delay="499"/>
                                          </p:stCondLst>
                                        </p:cTn>
                                        <p:tgtEl>
                                          <p:spTgt spid="22"/>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3"/>
                                        </p:tgtEl>
                                      </p:cBhvr>
                                    </p:animEffect>
                                    <p:set>
                                      <p:cBhvr>
                                        <p:cTn id="91" dur="1" fill="hold">
                                          <p:stCondLst>
                                            <p:cond delay="499"/>
                                          </p:stCondLst>
                                        </p:cTn>
                                        <p:tgtEl>
                                          <p:spTgt spid="23"/>
                                        </p:tgtEl>
                                        <p:attrNameLst>
                                          <p:attrName>style.visibility</p:attrName>
                                        </p:attrNameLst>
                                      </p:cBhvr>
                                      <p:to>
                                        <p:strVal val="hidden"/>
                                      </p:to>
                                    </p:set>
                                  </p:childTnLst>
                                </p:cTn>
                              </p:par>
                            </p:childTnLst>
                          </p:cTn>
                        </p:par>
                        <p:par>
                          <p:cTn id="92" fill="hold">
                            <p:stCondLst>
                              <p:cond delay="2500"/>
                            </p:stCondLst>
                            <p:childTnLst>
                              <p:par>
                                <p:cTn id="93" presetID="10" presetClass="entr" presetSubtype="0" fill="hold" grpId="0" nodeType="after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fade">
                                      <p:cBhvr>
                                        <p:cTn id="9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2" animBg="1"/>
      <p:bldP spid="13" grpId="3" animBg="1"/>
      <p:bldP spid="13" grpId="4" animBg="1"/>
      <p:bldP spid="14" grpId="2" animBg="1"/>
      <p:bldP spid="14" grpId="3" animBg="1"/>
      <p:bldP spid="14" grpId="4" animBg="1"/>
      <p:bldP spid="20" grpId="0" animBg="1"/>
      <p:bldP spid="20" grpId="1" animBg="1"/>
      <p:bldP spid="21" grpId="0" animBg="1"/>
      <p:bldP spid="21" grpId="1" animBg="1"/>
      <p:bldP spid="22" grpId="0" animBg="1"/>
      <p:bldP spid="22" grpId="1" animBg="1"/>
      <p:bldP spid="23" grpId="0" animBg="1"/>
      <p:bldP spid="23" grpId="1" animBg="1"/>
      <p:bldP spid="24" grpId="0" animBg="1"/>
      <p:bldP spid="25" grpId="0" animBg="1"/>
      <p:bldP spid="16" grpId="0"/>
      <p:bldP spid="16" grpId="1"/>
      <p:bldP spid="16" grpId="2"/>
      <p:bldP spid="16" grpId="3"/>
      <p:bldP spid="15" grpId="0"/>
      <p:bldP spid="15" grpId="1"/>
      <p:bldP spid="15" grpId="2"/>
      <p:bldP spid="15" grpId="3"/>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ダウン制～</a:t>
            </a:r>
            <a:r>
              <a:rPr kumimoji="1" lang="en-US" altLang="ja-JP" dirty="0"/>
              <a:t>4</a:t>
            </a:r>
            <a:r>
              <a:rPr kumimoji="1" lang="ja-JP" altLang="en-US" dirty="0"/>
              <a:t>回で</a:t>
            </a:r>
            <a:r>
              <a:rPr kumimoji="1" lang="en-US" altLang="ja-JP" dirty="0"/>
              <a:t>8yd</a:t>
            </a:r>
            <a:r>
              <a:rPr kumimoji="1" lang="ja-JP" altLang="en-US" dirty="0"/>
              <a:t>～</a:t>
            </a:r>
          </a:p>
        </p:txBody>
      </p:sp>
      <p:sp>
        <p:nvSpPr>
          <p:cNvPr id="4" name="正方形/長方形 3"/>
          <p:cNvSpPr/>
          <p:nvPr/>
        </p:nvSpPr>
        <p:spPr>
          <a:xfrm>
            <a:off x="1158240" y="2450592"/>
            <a:ext cx="6230112" cy="3706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174866" y="2454718"/>
            <a:ext cx="1202432" cy="3702242"/>
          </a:xfrm>
          <a:prstGeom prst="rect">
            <a:avLst/>
          </a:prstGeom>
          <a:solidFill>
            <a:srgbClr val="727CA3">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14" name="正方形/長方形 13"/>
          <p:cNvSpPr/>
          <p:nvPr/>
        </p:nvSpPr>
        <p:spPr>
          <a:xfrm>
            <a:off x="2371344" y="2450592"/>
            <a:ext cx="4998720" cy="3708481"/>
          </a:xfrm>
          <a:prstGeom prst="rect">
            <a:avLst/>
          </a:prstGeom>
          <a:solidFill>
            <a:srgbClr val="FF0000">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cxnSp>
        <p:nvCxnSpPr>
          <p:cNvPr id="18" name="直線矢印コネクタ 17"/>
          <p:cNvCxnSpPr/>
          <p:nvPr/>
        </p:nvCxnSpPr>
        <p:spPr>
          <a:xfrm flipV="1">
            <a:off x="2371344" y="6352617"/>
            <a:ext cx="3925824" cy="121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4095750" y="6358713"/>
            <a:ext cx="2642657" cy="461665"/>
          </a:xfrm>
          <a:prstGeom prst="rect">
            <a:avLst/>
          </a:prstGeom>
          <a:noFill/>
        </p:spPr>
        <p:txBody>
          <a:bodyPr wrap="square" rtlCol="0">
            <a:spAutoFit/>
          </a:bodyPr>
          <a:lstStyle/>
          <a:p>
            <a:r>
              <a:rPr kumimoji="1" lang="en-US" altLang="ja-JP" sz="2400" dirty="0"/>
              <a:t>10yd</a:t>
            </a:r>
            <a:endParaRPr kumimoji="1" lang="ja-JP" altLang="en-US" sz="2400" dirty="0"/>
          </a:p>
        </p:txBody>
      </p:sp>
      <p:sp>
        <p:nvSpPr>
          <p:cNvPr id="20" name="正方形/長方形 19"/>
          <p:cNvSpPr/>
          <p:nvPr/>
        </p:nvSpPr>
        <p:spPr>
          <a:xfrm>
            <a:off x="1168061" y="2442224"/>
            <a:ext cx="1882363" cy="3702242"/>
          </a:xfrm>
          <a:prstGeom prst="rect">
            <a:avLst/>
          </a:prstGeom>
          <a:solidFill>
            <a:srgbClr val="727CA3">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21" name="正方形/長方形 20"/>
          <p:cNvSpPr/>
          <p:nvPr/>
        </p:nvSpPr>
        <p:spPr>
          <a:xfrm>
            <a:off x="3066237" y="2450592"/>
            <a:ext cx="4295371" cy="3708481"/>
          </a:xfrm>
          <a:prstGeom prst="rect">
            <a:avLst/>
          </a:prstGeom>
          <a:solidFill>
            <a:srgbClr val="FF0000">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22" name="正方形/長方形 21"/>
          <p:cNvSpPr/>
          <p:nvPr/>
        </p:nvSpPr>
        <p:spPr>
          <a:xfrm>
            <a:off x="1166411" y="2453661"/>
            <a:ext cx="2763846" cy="3702242"/>
          </a:xfrm>
          <a:prstGeom prst="rect">
            <a:avLst/>
          </a:prstGeom>
          <a:solidFill>
            <a:srgbClr val="727CA3">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23" name="正方形/長方形 22"/>
          <p:cNvSpPr/>
          <p:nvPr/>
        </p:nvSpPr>
        <p:spPr>
          <a:xfrm>
            <a:off x="3930257" y="2449535"/>
            <a:ext cx="3431351" cy="3708481"/>
          </a:xfrm>
          <a:prstGeom prst="rect">
            <a:avLst/>
          </a:prstGeom>
          <a:solidFill>
            <a:srgbClr val="FF0000">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24" name="正方形/長方形 23"/>
          <p:cNvSpPr/>
          <p:nvPr/>
        </p:nvSpPr>
        <p:spPr>
          <a:xfrm>
            <a:off x="1183180" y="2448665"/>
            <a:ext cx="3520276" cy="3702242"/>
          </a:xfrm>
          <a:prstGeom prst="rect">
            <a:avLst/>
          </a:prstGeom>
          <a:solidFill>
            <a:srgbClr val="727CA3">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25" name="正方形/長方形 24"/>
          <p:cNvSpPr/>
          <p:nvPr/>
        </p:nvSpPr>
        <p:spPr>
          <a:xfrm>
            <a:off x="4737700" y="2435391"/>
            <a:ext cx="2632364" cy="3708481"/>
          </a:xfrm>
          <a:prstGeom prst="rect">
            <a:avLst/>
          </a:prstGeom>
          <a:solidFill>
            <a:srgbClr val="FF0000">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cxnSp>
        <p:nvCxnSpPr>
          <p:cNvPr id="6" name="直線コネクタ 5"/>
          <p:cNvCxnSpPr/>
          <p:nvPr/>
        </p:nvCxnSpPr>
        <p:spPr>
          <a:xfrm>
            <a:off x="2377440" y="2450592"/>
            <a:ext cx="12192" cy="37063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6309360" y="2450592"/>
            <a:ext cx="6096" cy="37063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2" descr="C:\Users\naoya\Downloads\ボール.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477" y="3813250"/>
            <a:ext cx="561428" cy="397974"/>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テキスト ボックス 15"/>
          <p:cNvSpPr txBox="1"/>
          <p:nvPr/>
        </p:nvSpPr>
        <p:spPr>
          <a:xfrm>
            <a:off x="2850577" y="3332100"/>
            <a:ext cx="553998" cy="2341325"/>
          </a:xfrm>
          <a:prstGeom prst="rect">
            <a:avLst/>
          </a:prstGeom>
          <a:noFill/>
        </p:spPr>
        <p:txBody>
          <a:bodyPr vert="eaVert" wrap="square" rtlCol="0">
            <a:spAutoFit/>
          </a:bodyPr>
          <a:lstStyle/>
          <a:p>
            <a:r>
              <a:rPr kumimoji="1" lang="ja-JP" altLang="en-US" sz="2400" b="1" dirty="0">
                <a:solidFill>
                  <a:schemeClr val="bg1"/>
                </a:solidFill>
              </a:rPr>
              <a:t>ディフェンス</a:t>
            </a:r>
          </a:p>
        </p:txBody>
      </p:sp>
      <p:sp>
        <p:nvSpPr>
          <p:cNvPr id="15" name="テキスト ボックス 14"/>
          <p:cNvSpPr txBox="1"/>
          <p:nvPr/>
        </p:nvSpPr>
        <p:spPr>
          <a:xfrm>
            <a:off x="1264507" y="3458265"/>
            <a:ext cx="553998" cy="2088993"/>
          </a:xfrm>
          <a:prstGeom prst="rect">
            <a:avLst/>
          </a:prstGeom>
          <a:noFill/>
        </p:spPr>
        <p:txBody>
          <a:bodyPr vert="eaVert" wrap="square" rtlCol="0">
            <a:spAutoFit/>
          </a:bodyPr>
          <a:lstStyle/>
          <a:p>
            <a:r>
              <a:rPr kumimoji="1" lang="ja-JP" altLang="en-US" sz="2400" b="1" dirty="0">
                <a:solidFill>
                  <a:schemeClr val="bg1"/>
                </a:solidFill>
              </a:rPr>
              <a:t>オフェンス</a:t>
            </a:r>
          </a:p>
        </p:txBody>
      </p:sp>
      <p:sp>
        <p:nvSpPr>
          <p:cNvPr id="26" name="テキスト ボックス 25"/>
          <p:cNvSpPr txBox="1"/>
          <p:nvPr/>
        </p:nvSpPr>
        <p:spPr>
          <a:xfrm>
            <a:off x="2767120" y="1809900"/>
            <a:ext cx="597408" cy="461665"/>
          </a:xfrm>
          <a:prstGeom prst="rect">
            <a:avLst/>
          </a:prstGeom>
          <a:noFill/>
        </p:spPr>
        <p:txBody>
          <a:bodyPr wrap="square" rtlCol="0">
            <a:spAutoFit/>
          </a:bodyPr>
          <a:lstStyle/>
          <a:p>
            <a:r>
              <a:rPr kumimoji="1" lang="ja-JP" altLang="en-US" sz="2400" dirty="0"/>
              <a:t>①</a:t>
            </a:r>
          </a:p>
        </p:txBody>
      </p:sp>
      <p:sp>
        <p:nvSpPr>
          <p:cNvPr id="27" name="テキスト ボックス 26"/>
          <p:cNvSpPr txBox="1"/>
          <p:nvPr/>
        </p:nvSpPr>
        <p:spPr>
          <a:xfrm>
            <a:off x="3658297" y="1809900"/>
            <a:ext cx="597408" cy="461665"/>
          </a:xfrm>
          <a:prstGeom prst="rect">
            <a:avLst/>
          </a:prstGeom>
          <a:noFill/>
        </p:spPr>
        <p:txBody>
          <a:bodyPr wrap="square" rtlCol="0">
            <a:spAutoFit/>
          </a:bodyPr>
          <a:lstStyle/>
          <a:p>
            <a:r>
              <a:rPr kumimoji="1" lang="ja-JP" altLang="en-US" sz="2400" dirty="0"/>
              <a:t>②</a:t>
            </a:r>
          </a:p>
        </p:txBody>
      </p:sp>
      <p:sp>
        <p:nvSpPr>
          <p:cNvPr id="28" name="テキスト ボックス 27"/>
          <p:cNvSpPr txBox="1"/>
          <p:nvPr/>
        </p:nvSpPr>
        <p:spPr>
          <a:xfrm>
            <a:off x="4499760" y="1809900"/>
            <a:ext cx="597408" cy="461665"/>
          </a:xfrm>
          <a:prstGeom prst="rect">
            <a:avLst/>
          </a:prstGeom>
          <a:noFill/>
        </p:spPr>
        <p:txBody>
          <a:bodyPr wrap="square" rtlCol="0">
            <a:spAutoFit/>
          </a:bodyPr>
          <a:lstStyle/>
          <a:p>
            <a:r>
              <a:rPr lang="ja-JP" altLang="en-US" sz="2400" dirty="0"/>
              <a:t>③</a:t>
            </a:r>
            <a:endParaRPr kumimoji="1" lang="ja-JP" altLang="en-US" sz="2400" dirty="0"/>
          </a:p>
        </p:txBody>
      </p:sp>
      <p:sp>
        <p:nvSpPr>
          <p:cNvPr id="29" name="正方形/長方形 28"/>
          <p:cNvSpPr/>
          <p:nvPr/>
        </p:nvSpPr>
        <p:spPr>
          <a:xfrm>
            <a:off x="1174724" y="2451670"/>
            <a:ext cx="4697888" cy="3702242"/>
          </a:xfrm>
          <a:prstGeom prst="rect">
            <a:avLst/>
          </a:prstGeom>
          <a:solidFill>
            <a:srgbClr val="727CA3">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30" name="正方形/長方形 29"/>
          <p:cNvSpPr/>
          <p:nvPr/>
        </p:nvSpPr>
        <p:spPr>
          <a:xfrm>
            <a:off x="5888425" y="2438396"/>
            <a:ext cx="1473183" cy="3708481"/>
          </a:xfrm>
          <a:prstGeom prst="rect">
            <a:avLst/>
          </a:prstGeom>
          <a:solidFill>
            <a:srgbClr val="FF0000">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31" name="正方形/長方形 30"/>
          <p:cNvSpPr/>
          <p:nvPr/>
        </p:nvSpPr>
        <p:spPr>
          <a:xfrm>
            <a:off x="5911392" y="2449998"/>
            <a:ext cx="1452935" cy="3702242"/>
          </a:xfrm>
          <a:prstGeom prst="rect">
            <a:avLst/>
          </a:prstGeom>
          <a:solidFill>
            <a:srgbClr val="727CA3">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32" name="正方形/長方形 31"/>
          <p:cNvSpPr/>
          <p:nvPr/>
        </p:nvSpPr>
        <p:spPr>
          <a:xfrm>
            <a:off x="1166411" y="2435391"/>
            <a:ext cx="4749349" cy="3708481"/>
          </a:xfrm>
          <a:prstGeom prst="rect">
            <a:avLst/>
          </a:prstGeom>
          <a:solidFill>
            <a:srgbClr val="FF0000">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33" name="テキスト ボックス 32"/>
          <p:cNvSpPr txBox="1"/>
          <p:nvPr/>
        </p:nvSpPr>
        <p:spPr>
          <a:xfrm>
            <a:off x="4541933" y="3059268"/>
            <a:ext cx="553998" cy="2341325"/>
          </a:xfrm>
          <a:prstGeom prst="rect">
            <a:avLst/>
          </a:prstGeom>
          <a:noFill/>
        </p:spPr>
        <p:txBody>
          <a:bodyPr vert="eaVert" wrap="square" rtlCol="0">
            <a:spAutoFit/>
          </a:bodyPr>
          <a:lstStyle/>
          <a:p>
            <a:r>
              <a:rPr kumimoji="1" lang="ja-JP" altLang="en-US" sz="2400" b="1" dirty="0">
                <a:solidFill>
                  <a:schemeClr val="bg1"/>
                </a:solidFill>
              </a:rPr>
              <a:t>ディフェンス</a:t>
            </a:r>
          </a:p>
        </p:txBody>
      </p:sp>
      <p:sp>
        <p:nvSpPr>
          <p:cNvPr id="34" name="テキスト ボックス 33"/>
          <p:cNvSpPr txBox="1"/>
          <p:nvPr/>
        </p:nvSpPr>
        <p:spPr>
          <a:xfrm>
            <a:off x="6276960" y="3185435"/>
            <a:ext cx="553998" cy="2088993"/>
          </a:xfrm>
          <a:prstGeom prst="rect">
            <a:avLst/>
          </a:prstGeom>
          <a:noFill/>
        </p:spPr>
        <p:txBody>
          <a:bodyPr vert="eaVert" wrap="square" rtlCol="0">
            <a:spAutoFit/>
          </a:bodyPr>
          <a:lstStyle/>
          <a:p>
            <a:r>
              <a:rPr kumimoji="1" lang="ja-JP" altLang="en-US" sz="2400" b="1" dirty="0">
                <a:solidFill>
                  <a:schemeClr val="bg1"/>
                </a:solidFill>
              </a:rPr>
              <a:t>オフェンス</a:t>
            </a:r>
          </a:p>
        </p:txBody>
      </p:sp>
      <p:sp>
        <p:nvSpPr>
          <p:cNvPr id="35" name="テキスト ボックス 34"/>
          <p:cNvSpPr txBox="1"/>
          <p:nvPr/>
        </p:nvSpPr>
        <p:spPr>
          <a:xfrm>
            <a:off x="5612688" y="1809900"/>
            <a:ext cx="597408" cy="461665"/>
          </a:xfrm>
          <a:prstGeom prst="rect">
            <a:avLst/>
          </a:prstGeom>
          <a:noFill/>
        </p:spPr>
        <p:txBody>
          <a:bodyPr wrap="square" rtlCol="0">
            <a:spAutoFit/>
          </a:bodyPr>
          <a:lstStyle/>
          <a:p>
            <a:r>
              <a:rPr lang="ja-JP" altLang="en-US" sz="2400" dirty="0"/>
              <a:t>④</a:t>
            </a:r>
            <a:endParaRPr kumimoji="1" lang="ja-JP" altLang="en-US" sz="2400" dirty="0"/>
          </a:p>
        </p:txBody>
      </p:sp>
    </p:spTree>
    <p:extLst>
      <p:ext uri="{BB962C8B-B14F-4D97-AF65-F5344CB8AC3E}">
        <p14:creationId xmlns:p14="http://schemas.microsoft.com/office/powerpoint/2010/main" val="102824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3.88889E-6 -1.48148E-6 L 0.05191 -0.00532 " pathEditMode="relative" rAng="0" ptsTypes="AA">
                                      <p:cBhvr>
                                        <p:cTn id="24" dur="2000" fill="hold"/>
                                        <p:tgtEl>
                                          <p:spTgt spid="16"/>
                                        </p:tgtEl>
                                        <p:attrNameLst>
                                          <p:attrName>ppt_x</p:attrName>
                                          <p:attrName>ppt_y</p:attrName>
                                        </p:attrNameLst>
                                      </p:cBhvr>
                                      <p:rCtr x="2587" y="-278"/>
                                    </p:animMotion>
                                  </p:childTnLst>
                                </p:cTn>
                              </p:par>
                              <p:par>
                                <p:cTn id="25" presetID="42" presetClass="path" presetSubtype="0" accel="50000" decel="50000" fill="hold" grpId="1" nodeType="withEffect">
                                  <p:stCondLst>
                                    <p:cond delay="0"/>
                                  </p:stCondLst>
                                  <p:childTnLst>
                                    <p:animMotion origin="layout" path="M 3.61111E-6 -1.48148E-6 L 0.07274 0.00208 " pathEditMode="relative" rAng="0" ptsTypes="AA">
                                      <p:cBhvr>
                                        <p:cTn id="26" dur="2000" fill="hold"/>
                                        <p:tgtEl>
                                          <p:spTgt spid="15"/>
                                        </p:tgtEl>
                                        <p:attrNameLst>
                                          <p:attrName>ppt_x</p:attrName>
                                          <p:attrName>ppt_y</p:attrName>
                                        </p:attrNameLst>
                                      </p:cBhvr>
                                      <p:rCtr x="3628" y="93"/>
                                    </p:animMotion>
                                  </p:childTnLst>
                                </p:cTn>
                              </p:par>
                              <p:par>
                                <p:cTn id="27" presetID="42" presetClass="path" presetSubtype="0" accel="50000" decel="50000" fill="hold" nodeType="withEffect">
                                  <p:stCondLst>
                                    <p:cond delay="0"/>
                                  </p:stCondLst>
                                  <p:childTnLst>
                                    <p:animMotion origin="layout" path="M -3.05556E-6 -3.7037E-6 L 0.07986 -0.00578 " pathEditMode="relative" rAng="0" ptsTypes="AA">
                                      <p:cBhvr>
                                        <p:cTn id="28" dur="2000" fill="hold"/>
                                        <p:tgtEl>
                                          <p:spTgt spid="12"/>
                                        </p:tgtEl>
                                        <p:attrNameLst>
                                          <p:attrName>ppt_x</p:attrName>
                                          <p:attrName>ppt_y</p:attrName>
                                        </p:attrNameLst>
                                      </p:cBhvr>
                                      <p:rCtr x="3993" y="-301"/>
                                    </p:animMotion>
                                  </p:childTnLst>
                                </p:cTn>
                              </p:par>
                            </p:childTnLst>
                          </p:cTn>
                        </p:par>
                        <p:par>
                          <p:cTn id="29" fill="hold">
                            <p:stCondLst>
                              <p:cond delay="2000"/>
                            </p:stCondLst>
                            <p:childTnLst>
                              <p:par>
                                <p:cTn id="30" presetID="10" presetClass="exit" presetSubtype="0" fill="hold" grpId="2" nodeType="after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2" nodeType="clickEffect">
                                  <p:stCondLst>
                                    <p:cond delay="0"/>
                                  </p:stCondLst>
                                  <p:childTnLst>
                                    <p:animMotion origin="layout" path="M 0.05191 -0.00532 L 0.13455 -0.00532 " pathEditMode="relative" rAng="0" ptsTypes="AA">
                                      <p:cBhvr>
                                        <p:cTn id="48" dur="2000" fill="hold"/>
                                        <p:tgtEl>
                                          <p:spTgt spid="16"/>
                                        </p:tgtEl>
                                        <p:attrNameLst>
                                          <p:attrName>ppt_x</p:attrName>
                                          <p:attrName>ppt_y</p:attrName>
                                        </p:attrNameLst>
                                      </p:cBhvr>
                                      <p:rCtr x="4132" y="0"/>
                                    </p:animMotion>
                                  </p:childTnLst>
                                </p:cTn>
                              </p:par>
                              <p:par>
                                <p:cTn id="49" presetID="42" presetClass="path" presetSubtype="0" accel="50000" decel="50000" fill="hold" grpId="2" nodeType="withEffect">
                                  <p:stCondLst>
                                    <p:cond delay="0"/>
                                  </p:stCondLst>
                                  <p:childTnLst>
                                    <p:animMotion origin="layout" path="M 0.07274 0.00208 L 0.17344 2.59259E-6 " pathEditMode="relative" rAng="0" ptsTypes="AA">
                                      <p:cBhvr>
                                        <p:cTn id="50" dur="2000" fill="hold"/>
                                        <p:tgtEl>
                                          <p:spTgt spid="15"/>
                                        </p:tgtEl>
                                        <p:attrNameLst>
                                          <p:attrName>ppt_x</p:attrName>
                                          <p:attrName>ppt_y</p:attrName>
                                        </p:attrNameLst>
                                      </p:cBhvr>
                                      <p:rCtr x="5764" y="-370"/>
                                    </p:animMotion>
                                  </p:childTnLst>
                                </p:cTn>
                              </p:par>
                              <p:par>
                                <p:cTn id="51" presetID="42" presetClass="path" presetSubtype="0" accel="50000" decel="50000" fill="hold" nodeType="withEffect">
                                  <p:stCondLst>
                                    <p:cond delay="0"/>
                                  </p:stCondLst>
                                  <p:childTnLst>
                                    <p:animMotion origin="layout" path="M 0.07986 -0.00578 L 0.18212 -0.00578 " pathEditMode="relative" rAng="0" ptsTypes="AA">
                                      <p:cBhvr>
                                        <p:cTn id="52" dur="2000" fill="hold"/>
                                        <p:tgtEl>
                                          <p:spTgt spid="12"/>
                                        </p:tgtEl>
                                        <p:attrNameLst>
                                          <p:attrName>ppt_x</p:attrName>
                                          <p:attrName>ppt_y</p:attrName>
                                        </p:attrNameLst>
                                      </p:cBhvr>
                                      <p:rCtr x="5104" y="0"/>
                                    </p:animMotion>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xit" presetSubtype="0" fill="hold" grpId="1"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grpId="3" nodeType="clickEffect">
                                  <p:stCondLst>
                                    <p:cond delay="0"/>
                                  </p:stCondLst>
                                  <p:childTnLst>
                                    <p:animMotion origin="layout" path="M 0.13455 -0.00532 L 0.21737 -0.00532 " pathEditMode="relative" rAng="0" ptsTypes="AA">
                                      <p:cBhvr>
                                        <p:cTn id="72" dur="2000" fill="hold"/>
                                        <p:tgtEl>
                                          <p:spTgt spid="16"/>
                                        </p:tgtEl>
                                        <p:attrNameLst>
                                          <p:attrName>ppt_x</p:attrName>
                                          <p:attrName>ppt_y</p:attrName>
                                        </p:attrNameLst>
                                      </p:cBhvr>
                                      <p:rCtr x="4132" y="0"/>
                                    </p:animMotion>
                                  </p:childTnLst>
                                </p:cTn>
                              </p:par>
                              <p:par>
                                <p:cTn id="73" presetID="42" presetClass="path" presetSubtype="0" accel="50000" decel="50000" fill="hold" grpId="3" nodeType="withEffect">
                                  <p:stCondLst>
                                    <p:cond delay="0"/>
                                  </p:stCondLst>
                                  <p:childTnLst>
                                    <p:animMotion origin="layout" path="M 0.17343 -1.48148E-6 L 0.22534 -0.00532 " pathEditMode="relative" rAng="0" ptsTypes="AA">
                                      <p:cBhvr>
                                        <p:cTn id="74" dur="2000" fill="hold"/>
                                        <p:tgtEl>
                                          <p:spTgt spid="15"/>
                                        </p:tgtEl>
                                        <p:attrNameLst>
                                          <p:attrName>ppt_x</p:attrName>
                                          <p:attrName>ppt_y</p:attrName>
                                        </p:attrNameLst>
                                      </p:cBhvr>
                                      <p:rCtr x="4028" y="-278"/>
                                    </p:animMotion>
                                  </p:childTnLst>
                                </p:cTn>
                              </p:par>
                              <p:par>
                                <p:cTn id="75" presetID="42" presetClass="path" presetSubtype="0" accel="50000" decel="50000" fill="hold" nodeType="withEffect">
                                  <p:stCondLst>
                                    <p:cond delay="0"/>
                                  </p:stCondLst>
                                  <p:childTnLst>
                                    <p:animMotion origin="layout" path="M 0.18212 -0.00578 L 0.25434 -0.00578 " pathEditMode="relative" rAng="0" ptsTypes="AA">
                                      <p:cBhvr>
                                        <p:cTn id="76" dur="2000" fill="hold"/>
                                        <p:tgtEl>
                                          <p:spTgt spid="12"/>
                                        </p:tgtEl>
                                        <p:attrNameLst>
                                          <p:attrName>ppt_x</p:attrName>
                                          <p:attrName>ppt_y</p:attrName>
                                        </p:attrNameLst>
                                      </p:cBhvr>
                                      <p:rCtr x="3611" y="0"/>
                                    </p:animMotion>
                                  </p:childTnLst>
                                </p:cTn>
                              </p:par>
                            </p:childTnLst>
                          </p:cTn>
                        </p:par>
                        <p:par>
                          <p:cTn id="77" fill="hold">
                            <p:stCondLst>
                              <p:cond delay="2000"/>
                            </p:stCondLst>
                            <p:childTnLst>
                              <p:par>
                                <p:cTn id="78" presetID="10" presetClass="entr" presetSubtype="0" fill="hold" grpId="0" nodeType="after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par>
                                <p:cTn id="84" presetID="10" presetClass="exit" presetSubtype="0" fill="hold" grpId="1" nodeType="withEffect">
                                  <p:stCondLst>
                                    <p:cond delay="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10" presetClass="entr" presetSubtype="0"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path" presetSubtype="0" accel="50000" decel="50000" fill="hold" nodeType="clickEffect">
                                  <p:stCondLst>
                                    <p:cond delay="0"/>
                                  </p:stCondLst>
                                  <p:childTnLst>
                                    <p:animMotion origin="layout" path="M 0.25434 -0.00578 L 0.3816 -0.00578 " pathEditMode="relative" rAng="0" ptsTypes="AA">
                                      <p:cBhvr>
                                        <p:cTn id="96" dur="2000" fill="hold"/>
                                        <p:tgtEl>
                                          <p:spTgt spid="12"/>
                                        </p:tgtEl>
                                        <p:attrNameLst>
                                          <p:attrName>ppt_x</p:attrName>
                                          <p:attrName>ppt_y</p:attrName>
                                        </p:attrNameLst>
                                      </p:cBhvr>
                                      <p:rCtr x="6354" y="0"/>
                                    </p:animMotion>
                                  </p:childTnLst>
                                </p:cTn>
                              </p:par>
                              <p:par>
                                <p:cTn id="97" presetID="42" presetClass="path" presetSubtype="0" accel="50000" decel="50000" fill="hold" grpId="4" nodeType="withEffect">
                                  <p:stCondLst>
                                    <p:cond delay="0"/>
                                  </p:stCondLst>
                                  <p:childTnLst>
                                    <p:animMotion origin="layout" path="M 0.21737 -0.00532 L 0.32639 -0.00764 " pathEditMode="relative" rAng="0" ptsTypes="AA">
                                      <p:cBhvr>
                                        <p:cTn id="98" dur="2000" fill="hold"/>
                                        <p:tgtEl>
                                          <p:spTgt spid="16"/>
                                        </p:tgtEl>
                                        <p:attrNameLst>
                                          <p:attrName>ppt_x</p:attrName>
                                          <p:attrName>ppt_y</p:attrName>
                                        </p:attrNameLst>
                                      </p:cBhvr>
                                      <p:rCtr x="5451" y="-116"/>
                                    </p:animMotion>
                                  </p:childTnLst>
                                </p:cTn>
                              </p:par>
                              <p:par>
                                <p:cTn id="99" presetID="42" presetClass="path" presetSubtype="0" accel="50000" decel="50000" fill="hold" grpId="4" nodeType="withEffect">
                                  <p:stCondLst>
                                    <p:cond delay="0"/>
                                  </p:stCondLst>
                                  <p:childTnLst>
                                    <p:animMotion origin="layout" path="M 0.22534 -0.00532 L 0.3908 -0.00532 " pathEditMode="relative" rAng="0" ptsTypes="AA">
                                      <p:cBhvr>
                                        <p:cTn id="100" dur="2000" fill="hold"/>
                                        <p:tgtEl>
                                          <p:spTgt spid="15"/>
                                        </p:tgtEl>
                                        <p:attrNameLst>
                                          <p:attrName>ppt_x</p:attrName>
                                          <p:attrName>ppt_y</p:attrName>
                                        </p:attrNameLst>
                                      </p:cBhvr>
                                      <p:rCtr x="6319" y="0"/>
                                    </p:animMotion>
                                  </p:childTnLst>
                                </p:cTn>
                              </p:par>
                            </p:childTnLst>
                          </p:cTn>
                        </p:par>
                        <p:par>
                          <p:cTn id="101" fill="hold">
                            <p:stCondLst>
                              <p:cond delay="2000"/>
                            </p:stCondLst>
                            <p:childTnLst>
                              <p:par>
                                <p:cTn id="102" presetID="10" presetClass="exit" presetSubtype="0" fill="hold" grpId="1" nodeType="afterEffect">
                                  <p:stCondLst>
                                    <p:cond delay="0"/>
                                  </p:stCondLst>
                                  <p:childTnLst>
                                    <p:animEffect transition="out" filter="fade">
                                      <p:cBhvr>
                                        <p:cTn id="103" dur="500"/>
                                        <p:tgtEl>
                                          <p:spTgt spid="24"/>
                                        </p:tgtEl>
                                      </p:cBhvr>
                                    </p:animEffect>
                                    <p:set>
                                      <p:cBhvr>
                                        <p:cTn id="104" dur="1" fill="hold">
                                          <p:stCondLst>
                                            <p:cond delay="499"/>
                                          </p:stCondLst>
                                        </p:cTn>
                                        <p:tgtEl>
                                          <p:spTgt spid="2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5"/>
                                        </p:tgtEl>
                                      </p:cBhvr>
                                    </p:animEffect>
                                    <p:set>
                                      <p:cBhvr>
                                        <p:cTn id="107" dur="1" fill="hold">
                                          <p:stCondLst>
                                            <p:cond delay="499"/>
                                          </p:stCondLst>
                                        </p:cTn>
                                        <p:tgtEl>
                                          <p:spTgt spid="25"/>
                                        </p:tgtEl>
                                        <p:attrNameLst>
                                          <p:attrName>style.visibility</p:attrName>
                                        </p:attrNameLst>
                                      </p:cBhvr>
                                      <p:to>
                                        <p:strVal val="hidden"/>
                                      </p:to>
                                    </p:set>
                                  </p:childTnLst>
                                </p:cTn>
                              </p:par>
                              <p:par>
                                <p:cTn id="108" presetID="10" presetClass="entr" presetSubtype="0" fill="hold" grpId="0" nodeType="with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fade">
                                      <p:cBhvr>
                                        <p:cTn id="110" dur="500"/>
                                        <p:tgtEl>
                                          <p:spTgt spid="2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fade">
                                      <p:cBhvr>
                                        <p:cTn id="113" dur="500"/>
                                        <p:tgtEl>
                                          <p:spTgt spid="3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fade">
                                      <p:cBhvr>
                                        <p:cTn id="116" dur="500"/>
                                        <p:tgtEl>
                                          <p:spTgt spid="35"/>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5" nodeType="clickEffect">
                                  <p:stCondLst>
                                    <p:cond delay="0"/>
                                  </p:stCondLst>
                                  <p:childTnLst>
                                    <p:animEffect transition="out" filter="fade">
                                      <p:cBhvr>
                                        <p:cTn id="120" dur="500"/>
                                        <p:tgtEl>
                                          <p:spTgt spid="16"/>
                                        </p:tgtEl>
                                      </p:cBhvr>
                                    </p:animEffect>
                                    <p:set>
                                      <p:cBhvr>
                                        <p:cTn id="121" dur="1" fill="hold">
                                          <p:stCondLst>
                                            <p:cond delay="499"/>
                                          </p:stCondLst>
                                        </p:cTn>
                                        <p:tgtEl>
                                          <p:spTgt spid="16"/>
                                        </p:tgtEl>
                                        <p:attrNameLst>
                                          <p:attrName>style.visibility</p:attrName>
                                        </p:attrNameLst>
                                      </p:cBhvr>
                                      <p:to>
                                        <p:strVal val="hidden"/>
                                      </p:to>
                                    </p:set>
                                  </p:childTnLst>
                                </p:cTn>
                              </p:par>
                              <p:par>
                                <p:cTn id="122" presetID="10" presetClass="exit" presetSubtype="0" fill="hold" grpId="5" nodeType="withEffect">
                                  <p:stCondLst>
                                    <p:cond delay="0"/>
                                  </p:stCondLst>
                                  <p:childTnLst>
                                    <p:animEffect transition="out" filter="fad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29"/>
                                        </p:tgtEl>
                                      </p:cBhvr>
                                    </p:animEffect>
                                    <p:set>
                                      <p:cBhvr>
                                        <p:cTn id="127" dur="1" fill="hold">
                                          <p:stCondLst>
                                            <p:cond delay="499"/>
                                          </p:stCondLst>
                                        </p:cTn>
                                        <p:tgtEl>
                                          <p:spTgt spid="29"/>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30"/>
                                        </p:tgtEl>
                                      </p:cBhvr>
                                    </p:animEffect>
                                    <p:set>
                                      <p:cBhvr>
                                        <p:cTn id="130" dur="1" fill="hold">
                                          <p:stCondLst>
                                            <p:cond delay="499"/>
                                          </p:stCondLst>
                                        </p:cTn>
                                        <p:tgtEl>
                                          <p:spTgt spid="30"/>
                                        </p:tgtEl>
                                        <p:attrNameLst>
                                          <p:attrName>style.visibility</p:attrName>
                                        </p:attrNameLst>
                                      </p:cBhvr>
                                      <p:to>
                                        <p:strVal val="hidden"/>
                                      </p:to>
                                    </p:set>
                                  </p:childTnLst>
                                </p:cTn>
                              </p:par>
                              <p:par>
                                <p:cTn id="131" presetID="10" presetClass="entr" presetSubtype="0" fill="hold" grpId="0" nodeType="withEffect">
                                  <p:stCondLst>
                                    <p:cond delay="0"/>
                                  </p:stCondLst>
                                  <p:childTnLst>
                                    <p:set>
                                      <p:cBhvr>
                                        <p:cTn id="132" dur="1" fill="hold">
                                          <p:stCondLst>
                                            <p:cond delay="0"/>
                                          </p:stCondLst>
                                        </p:cTn>
                                        <p:tgtEl>
                                          <p:spTgt spid="31"/>
                                        </p:tgtEl>
                                        <p:attrNameLst>
                                          <p:attrName>style.visibility</p:attrName>
                                        </p:attrNameLst>
                                      </p:cBhvr>
                                      <p:to>
                                        <p:strVal val="visible"/>
                                      </p:to>
                                    </p:set>
                                    <p:animEffect transition="in" filter="fade">
                                      <p:cBhvr>
                                        <p:cTn id="133" dur="500"/>
                                        <p:tgtEl>
                                          <p:spTgt spid="3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32"/>
                                        </p:tgtEl>
                                        <p:attrNameLst>
                                          <p:attrName>style.visibility</p:attrName>
                                        </p:attrNameLst>
                                      </p:cBhvr>
                                      <p:to>
                                        <p:strVal val="visible"/>
                                      </p:to>
                                    </p:set>
                                    <p:animEffect transition="in" filter="fade">
                                      <p:cBhvr>
                                        <p:cTn id="136" dur="500"/>
                                        <p:tgtEl>
                                          <p:spTgt spid="32"/>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34"/>
                                        </p:tgtEl>
                                        <p:attrNameLst>
                                          <p:attrName>style.visibility</p:attrName>
                                        </p:attrNameLst>
                                      </p:cBhvr>
                                      <p:to>
                                        <p:strVal val="visible"/>
                                      </p:to>
                                    </p:set>
                                    <p:animEffect transition="in" filter="fade">
                                      <p:cBhvr>
                                        <p:cTn id="139" dur="500"/>
                                        <p:tgtEl>
                                          <p:spTgt spid="34"/>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14" grpId="1" animBg="1"/>
      <p:bldP spid="14" grpId="2"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16" grpId="0"/>
      <p:bldP spid="16" grpId="1"/>
      <p:bldP spid="16" grpId="2"/>
      <p:bldP spid="16" grpId="3"/>
      <p:bldP spid="16" grpId="4"/>
      <p:bldP spid="16" grpId="5"/>
      <p:bldP spid="15" grpId="0"/>
      <p:bldP spid="15" grpId="1"/>
      <p:bldP spid="15" grpId="2"/>
      <p:bldP spid="15" grpId="3"/>
      <p:bldP spid="15" grpId="4"/>
      <p:bldP spid="15" grpId="5"/>
      <p:bldP spid="26" grpId="0"/>
      <p:bldP spid="27" grpId="0"/>
      <p:bldP spid="28" grpId="0"/>
      <p:bldP spid="29" grpId="0" animBg="1"/>
      <p:bldP spid="29" grpId="1" animBg="1"/>
      <p:bldP spid="30" grpId="0" animBg="1"/>
      <p:bldP spid="30" grpId="1" animBg="1"/>
      <p:bldP spid="31" grpId="0" animBg="1"/>
      <p:bldP spid="32" grpId="0" animBg="1"/>
      <p:bldP spid="33" grpId="0"/>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ダウン制～</a:t>
            </a:r>
            <a:r>
              <a:rPr kumimoji="1" lang="en-US" altLang="ja-JP" dirty="0"/>
              <a:t>4</a:t>
            </a:r>
            <a:r>
              <a:rPr kumimoji="1" lang="ja-JP" altLang="en-US" dirty="0"/>
              <a:t>回目でキック～</a:t>
            </a:r>
          </a:p>
        </p:txBody>
      </p:sp>
      <p:sp>
        <p:nvSpPr>
          <p:cNvPr id="4" name="正方形/長方形 3"/>
          <p:cNvSpPr/>
          <p:nvPr/>
        </p:nvSpPr>
        <p:spPr>
          <a:xfrm>
            <a:off x="1158240" y="2450592"/>
            <a:ext cx="6230112" cy="37063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174866" y="2454718"/>
            <a:ext cx="1202432" cy="3702242"/>
          </a:xfrm>
          <a:prstGeom prst="rect">
            <a:avLst/>
          </a:prstGeom>
          <a:solidFill>
            <a:srgbClr val="727CA3">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14" name="正方形/長方形 13"/>
          <p:cNvSpPr/>
          <p:nvPr/>
        </p:nvSpPr>
        <p:spPr>
          <a:xfrm>
            <a:off x="2371344" y="2450592"/>
            <a:ext cx="4998720" cy="3708481"/>
          </a:xfrm>
          <a:prstGeom prst="rect">
            <a:avLst/>
          </a:prstGeom>
          <a:solidFill>
            <a:srgbClr val="FF0000">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cxnSp>
        <p:nvCxnSpPr>
          <p:cNvPr id="18" name="直線矢印コネクタ 17"/>
          <p:cNvCxnSpPr/>
          <p:nvPr/>
        </p:nvCxnSpPr>
        <p:spPr>
          <a:xfrm flipV="1">
            <a:off x="2371344" y="6352617"/>
            <a:ext cx="3925824" cy="121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4095750" y="6358713"/>
            <a:ext cx="2642657" cy="461665"/>
          </a:xfrm>
          <a:prstGeom prst="rect">
            <a:avLst/>
          </a:prstGeom>
          <a:noFill/>
        </p:spPr>
        <p:txBody>
          <a:bodyPr wrap="square" rtlCol="0">
            <a:spAutoFit/>
          </a:bodyPr>
          <a:lstStyle/>
          <a:p>
            <a:r>
              <a:rPr kumimoji="1" lang="en-US" altLang="ja-JP" sz="2400" dirty="0"/>
              <a:t>10yd</a:t>
            </a:r>
            <a:endParaRPr kumimoji="1" lang="ja-JP" altLang="en-US" sz="2400" dirty="0"/>
          </a:p>
        </p:txBody>
      </p:sp>
      <p:sp>
        <p:nvSpPr>
          <p:cNvPr id="20" name="正方形/長方形 19"/>
          <p:cNvSpPr/>
          <p:nvPr/>
        </p:nvSpPr>
        <p:spPr>
          <a:xfrm>
            <a:off x="1168061" y="2442224"/>
            <a:ext cx="1882363" cy="3702242"/>
          </a:xfrm>
          <a:prstGeom prst="rect">
            <a:avLst/>
          </a:prstGeom>
          <a:solidFill>
            <a:srgbClr val="727CA3">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21" name="正方形/長方形 20"/>
          <p:cNvSpPr/>
          <p:nvPr/>
        </p:nvSpPr>
        <p:spPr>
          <a:xfrm>
            <a:off x="3066237" y="2450592"/>
            <a:ext cx="4295371" cy="3708481"/>
          </a:xfrm>
          <a:prstGeom prst="rect">
            <a:avLst/>
          </a:prstGeom>
          <a:solidFill>
            <a:srgbClr val="FF0000">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22" name="正方形/長方形 21"/>
          <p:cNvSpPr/>
          <p:nvPr/>
        </p:nvSpPr>
        <p:spPr>
          <a:xfrm>
            <a:off x="1166411" y="2453661"/>
            <a:ext cx="2763846" cy="3702242"/>
          </a:xfrm>
          <a:prstGeom prst="rect">
            <a:avLst/>
          </a:prstGeom>
          <a:solidFill>
            <a:srgbClr val="727CA3">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23" name="正方形/長方形 22"/>
          <p:cNvSpPr/>
          <p:nvPr/>
        </p:nvSpPr>
        <p:spPr>
          <a:xfrm>
            <a:off x="3930257" y="2449535"/>
            <a:ext cx="3431351" cy="3708481"/>
          </a:xfrm>
          <a:prstGeom prst="rect">
            <a:avLst/>
          </a:prstGeom>
          <a:solidFill>
            <a:srgbClr val="FF0000">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24" name="正方形/長方形 23"/>
          <p:cNvSpPr/>
          <p:nvPr/>
        </p:nvSpPr>
        <p:spPr>
          <a:xfrm>
            <a:off x="1183180" y="2448665"/>
            <a:ext cx="3520276" cy="3702242"/>
          </a:xfrm>
          <a:prstGeom prst="rect">
            <a:avLst/>
          </a:prstGeom>
          <a:solidFill>
            <a:srgbClr val="727CA3">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25" name="正方形/長方形 24"/>
          <p:cNvSpPr/>
          <p:nvPr/>
        </p:nvSpPr>
        <p:spPr>
          <a:xfrm>
            <a:off x="4737700" y="2435391"/>
            <a:ext cx="2632364" cy="3708481"/>
          </a:xfrm>
          <a:prstGeom prst="rect">
            <a:avLst/>
          </a:prstGeom>
          <a:solidFill>
            <a:srgbClr val="FF0000">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cxnSp>
        <p:nvCxnSpPr>
          <p:cNvPr id="6" name="直線コネクタ 5"/>
          <p:cNvCxnSpPr/>
          <p:nvPr/>
        </p:nvCxnSpPr>
        <p:spPr>
          <a:xfrm>
            <a:off x="2377440" y="2450592"/>
            <a:ext cx="12192" cy="37063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6309360" y="2450592"/>
            <a:ext cx="6096" cy="37063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2" descr="C:\Users\naoya\Downloads\ボール.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477" y="3813250"/>
            <a:ext cx="561428" cy="397974"/>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テキスト ボックス 15"/>
          <p:cNvSpPr txBox="1"/>
          <p:nvPr/>
        </p:nvSpPr>
        <p:spPr>
          <a:xfrm>
            <a:off x="2850577" y="3332100"/>
            <a:ext cx="553998" cy="2341325"/>
          </a:xfrm>
          <a:prstGeom prst="rect">
            <a:avLst/>
          </a:prstGeom>
          <a:noFill/>
        </p:spPr>
        <p:txBody>
          <a:bodyPr vert="eaVert" wrap="square" rtlCol="0">
            <a:spAutoFit/>
          </a:bodyPr>
          <a:lstStyle/>
          <a:p>
            <a:r>
              <a:rPr kumimoji="1" lang="ja-JP" altLang="en-US" sz="2400" b="1" dirty="0">
                <a:solidFill>
                  <a:schemeClr val="bg1"/>
                </a:solidFill>
              </a:rPr>
              <a:t>ディフェンス</a:t>
            </a:r>
          </a:p>
        </p:txBody>
      </p:sp>
      <p:sp>
        <p:nvSpPr>
          <p:cNvPr id="15" name="テキスト ボックス 14"/>
          <p:cNvSpPr txBox="1"/>
          <p:nvPr/>
        </p:nvSpPr>
        <p:spPr>
          <a:xfrm>
            <a:off x="1264507" y="3458265"/>
            <a:ext cx="553998" cy="2088993"/>
          </a:xfrm>
          <a:prstGeom prst="rect">
            <a:avLst/>
          </a:prstGeom>
          <a:noFill/>
        </p:spPr>
        <p:txBody>
          <a:bodyPr vert="eaVert" wrap="square" rtlCol="0">
            <a:spAutoFit/>
          </a:bodyPr>
          <a:lstStyle/>
          <a:p>
            <a:r>
              <a:rPr kumimoji="1" lang="ja-JP" altLang="en-US" sz="2400" b="1" dirty="0">
                <a:solidFill>
                  <a:schemeClr val="bg1"/>
                </a:solidFill>
              </a:rPr>
              <a:t>オフェンス</a:t>
            </a:r>
          </a:p>
        </p:txBody>
      </p:sp>
      <p:sp>
        <p:nvSpPr>
          <p:cNvPr id="26" name="テキスト ボックス 25"/>
          <p:cNvSpPr txBox="1"/>
          <p:nvPr/>
        </p:nvSpPr>
        <p:spPr>
          <a:xfrm>
            <a:off x="2767120" y="1809900"/>
            <a:ext cx="597408" cy="461665"/>
          </a:xfrm>
          <a:prstGeom prst="rect">
            <a:avLst/>
          </a:prstGeom>
          <a:noFill/>
        </p:spPr>
        <p:txBody>
          <a:bodyPr wrap="square" rtlCol="0">
            <a:spAutoFit/>
          </a:bodyPr>
          <a:lstStyle/>
          <a:p>
            <a:r>
              <a:rPr kumimoji="1" lang="ja-JP" altLang="en-US" sz="2400" dirty="0"/>
              <a:t>①</a:t>
            </a:r>
          </a:p>
        </p:txBody>
      </p:sp>
      <p:sp>
        <p:nvSpPr>
          <p:cNvPr id="27" name="テキスト ボックス 26"/>
          <p:cNvSpPr txBox="1"/>
          <p:nvPr/>
        </p:nvSpPr>
        <p:spPr>
          <a:xfrm>
            <a:off x="3658297" y="1809900"/>
            <a:ext cx="597408" cy="461665"/>
          </a:xfrm>
          <a:prstGeom prst="rect">
            <a:avLst/>
          </a:prstGeom>
          <a:noFill/>
        </p:spPr>
        <p:txBody>
          <a:bodyPr wrap="square" rtlCol="0">
            <a:spAutoFit/>
          </a:bodyPr>
          <a:lstStyle/>
          <a:p>
            <a:r>
              <a:rPr kumimoji="1" lang="ja-JP" altLang="en-US" sz="2400" dirty="0"/>
              <a:t>②</a:t>
            </a:r>
          </a:p>
        </p:txBody>
      </p:sp>
      <p:sp>
        <p:nvSpPr>
          <p:cNvPr id="28" name="テキスト ボックス 27"/>
          <p:cNvSpPr txBox="1"/>
          <p:nvPr/>
        </p:nvSpPr>
        <p:spPr>
          <a:xfrm>
            <a:off x="4499760" y="1809900"/>
            <a:ext cx="597408" cy="461665"/>
          </a:xfrm>
          <a:prstGeom prst="rect">
            <a:avLst/>
          </a:prstGeom>
          <a:noFill/>
        </p:spPr>
        <p:txBody>
          <a:bodyPr wrap="square" rtlCol="0">
            <a:spAutoFit/>
          </a:bodyPr>
          <a:lstStyle/>
          <a:p>
            <a:r>
              <a:rPr lang="ja-JP" altLang="en-US" sz="2400" dirty="0"/>
              <a:t>③</a:t>
            </a:r>
            <a:endParaRPr kumimoji="1" lang="ja-JP" altLang="en-US" sz="2400" dirty="0"/>
          </a:p>
        </p:txBody>
      </p:sp>
      <p:sp>
        <p:nvSpPr>
          <p:cNvPr id="31" name="正方形/長方形 30"/>
          <p:cNvSpPr/>
          <p:nvPr/>
        </p:nvSpPr>
        <p:spPr>
          <a:xfrm>
            <a:off x="8417532" y="2455774"/>
            <a:ext cx="1452935" cy="3702242"/>
          </a:xfrm>
          <a:prstGeom prst="rect">
            <a:avLst/>
          </a:prstGeom>
          <a:solidFill>
            <a:srgbClr val="727CA3">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32" name="正方形/長方形 31"/>
          <p:cNvSpPr/>
          <p:nvPr/>
        </p:nvSpPr>
        <p:spPr>
          <a:xfrm>
            <a:off x="1158240" y="2455631"/>
            <a:ext cx="7251121" cy="3708481"/>
          </a:xfrm>
          <a:prstGeom prst="rect">
            <a:avLst/>
          </a:prstGeom>
          <a:solidFill>
            <a:srgbClr val="FF0000">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33" name="テキスト ボックス 32"/>
          <p:cNvSpPr txBox="1"/>
          <p:nvPr/>
        </p:nvSpPr>
        <p:spPr>
          <a:xfrm>
            <a:off x="7444862" y="3136231"/>
            <a:ext cx="553998" cy="2341325"/>
          </a:xfrm>
          <a:prstGeom prst="rect">
            <a:avLst/>
          </a:prstGeom>
          <a:noFill/>
        </p:spPr>
        <p:txBody>
          <a:bodyPr vert="eaVert" wrap="square" rtlCol="0">
            <a:spAutoFit/>
          </a:bodyPr>
          <a:lstStyle/>
          <a:p>
            <a:r>
              <a:rPr kumimoji="1" lang="ja-JP" altLang="en-US" sz="2400" b="1" dirty="0"/>
              <a:t>ディフェンス</a:t>
            </a:r>
          </a:p>
        </p:txBody>
      </p:sp>
      <p:sp>
        <p:nvSpPr>
          <p:cNvPr id="34" name="テキスト ボックス 33"/>
          <p:cNvSpPr txBox="1"/>
          <p:nvPr/>
        </p:nvSpPr>
        <p:spPr>
          <a:xfrm>
            <a:off x="8583168" y="3262398"/>
            <a:ext cx="553998" cy="2088993"/>
          </a:xfrm>
          <a:prstGeom prst="rect">
            <a:avLst/>
          </a:prstGeom>
          <a:noFill/>
        </p:spPr>
        <p:txBody>
          <a:bodyPr vert="eaVert" wrap="square" rtlCol="0">
            <a:spAutoFit/>
          </a:bodyPr>
          <a:lstStyle/>
          <a:p>
            <a:r>
              <a:rPr kumimoji="1" lang="ja-JP" altLang="en-US" sz="2400" b="1" dirty="0"/>
              <a:t>オフェンス</a:t>
            </a:r>
          </a:p>
        </p:txBody>
      </p:sp>
      <p:sp>
        <p:nvSpPr>
          <p:cNvPr id="35" name="テキスト ボックス 34"/>
          <p:cNvSpPr txBox="1"/>
          <p:nvPr/>
        </p:nvSpPr>
        <p:spPr>
          <a:xfrm>
            <a:off x="8063280" y="1809899"/>
            <a:ext cx="597408" cy="461665"/>
          </a:xfrm>
          <a:prstGeom prst="rect">
            <a:avLst/>
          </a:prstGeom>
          <a:noFill/>
        </p:spPr>
        <p:txBody>
          <a:bodyPr wrap="square" rtlCol="0">
            <a:spAutoFit/>
          </a:bodyPr>
          <a:lstStyle/>
          <a:p>
            <a:r>
              <a:rPr lang="ja-JP" altLang="en-US" sz="2400" dirty="0"/>
              <a:t>④</a:t>
            </a:r>
            <a:endParaRPr kumimoji="1" lang="ja-JP" altLang="en-US" sz="2400" dirty="0"/>
          </a:p>
        </p:txBody>
      </p:sp>
    </p:spTree>
    <p:extLst>
      <p:ext uri="{BB962C8B-B14F-4D97-AF65-F5344CB8AC3E}">
        <p14:creationId xmlns:p14="http://schemas.microsoft.com/office/powerpoint/2010/main" val="321958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3.88889E-6 -1.48148E-6 L 0.05191 -0.00532 " pathEditMode="relative" rAng="0" ptsTypes="AA">
                                      <p:cBhvr>
                                        <p:cTn id="24" dur="2000" fill="hold"/>
                                        <p:tgtEl>
                                          <p:spTgt spid="16"/>
                                        </p:tgtEl>
                                        <p:attrNameLst>
                                          <p:attrName>ppt_x</p:attrName>
                                          <p:attrName>ppt_y</p:attrName>
                                        </p:attrNameLst>
                                      </p:cBhvr>
                                      <p:rCtr x="2587" y="-278"/>
                                    </p:animMotion>
                                  </p:childTnLst>
                                </p:cTn>
                              </p:par>
                              <p:par>
                                <p:cTn id="25" presetID="42" presetClass="path" presetSubtype="0" accel="50000" decel="50000" fill="hold" grpId="1" nodeType="withEffect">
                                  <p:stCondLst>
                                    <p:cond delay="0"/>
                                  </p:stCondLst>
                                  <p:childTnLst>
                                    <p:animMotion origin="layout" path="M 3.61111E-6 -1.48148E-6 L 0.07274 0.00208 " pathEditMode="relative" rAng="0" ptsTypes="AA">
                                      <p:cBhvr>
                                        <p:cTn id="26" dur="2000" fill="hold"/>
                                        <p:tgtEl>
                                          <p:spTgt spid="15"/>
                                        </p:tgtEl>
                                        <p:attrNameLst>
                                          <p:attrName>ppt_x</p:attrName>
                                          <p:attrName>ppt_y</p:attrName>
                                        </p:attrNameLst>
                                      </p:cBhvr>
                                      <p:rCtr x="3628" y="93"/>
                                    </p:animMotion>
                                  </p:childTnLst>
                                </p:cTn>
                              </p:par>
                              <p:par>
                                <p:cTn id="27" presetID="42" presetClass="path" presetSubtype="0" accel="50000" decel="50000" fill="hold" nodeType="withEffect">
                                  <p:stCondLst>
                                    <p:cond delay="0"/>
                                  </p:stCondLst>
                                  <p:childTnLst>
                                    <p:animMotion origin="layout" path="M -3.05556E-6 -3.7037E-6 L 0.07986 -0.00578 " pathEditMode="relative" rAng="0" ptsTypes="AA">
                                      <p:cBhvr>
                                        <p:cTn id="28" dur="2000" fill="hold"/>
                                        <p:tgtEl>
                                          <p:spTgt spid="12"/>
                                        </p:tgtEl>
                                        <p:attrNameLst>
                                          <p:attrName>ppt_x</p:attrName>
                                          <p:attrName>ppt_y</p:attrName>
                                        </p:attrNameLst>
                                      </p:cBhvr>
                                      <p:rCtr x="3993" y="-301"/>
                                    </p:animMotion>
                                  </p:childTnLst>
                                </p:cTn>
                              </p:par>
                            </p:childTnLst>
                          </p:cTn>
                        </p:par>
                        <p:par>
                          <p:cTn id="29" fill="hold">
                            <p:stCondLst>
                              <p:cond delay="2000"/>
                            </p:stCondLst>
                            <p:childTnLst>
                              <p:par>
                                <p:cTn id="30" presetID="10" presetClass="exit" presetSubtype="0" fill="hold" grpId="2" nodeType="after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2" nodeType="clickEffect">
                                  <p:stCondLst>
                                    <p:cond delay="0"/>
                                  </p:stCondLst>
                                  <p:childTnLst>
                                    <p:animMotion origin="layout" path="M 0.05191 -0.00532 L 0.13455 -0.00532 " pathEditMode="relative" rAng="0" ptsTypes="AA">
                                      <p:cBhvr>
                                        <p:cTn id="48" dur="2000" fill="hold"/>
                                        <p:tgtEl>
                                          <p:spTgt spid="16"/>
                                        </p:tgtEl>
                                        <p:attrNameLst>
                                          <p:attrName>ppt_x</p:attrName>
                                          <p:attrName>ppt_y</p:attrName>
                                        </p:attrNameLst>
                                      </p:cBhvr>
                                      <p:rCtr x="4132" y="0"/>
                                    </p:animMotion>
                                  </p:childTnLst>
                                </p:cTn>
                              </p:par>
                              <p:par>
                                <p:cTn id="49" presetID="42" presetClass="path" presetSubtype="0" accel="50000" decel="50000" fill="hold" grpId="2" nodeType="withEffect">
                                  <p:stCondLst>
                                    <p:cond delay="0"/>
                                  </p:stCondLst>
                                  <p:childTnLst>
                                    <p:animMotion origin="layout" path="M 0.07274 0.00208 L 0.17344 2.59259E-6 " pathEditMode="relative" rAng="0" ptsTypes="AA">
                                      <p:cBhvr>
                                        <p:cTn id="50" dur="2000" fill="hold"/>
                                        <p:tgtEl>
                                          <p:spTgt spid="15"/>
                                        </p:tgtEl>
                                        <p:attrNameLst>
                                          <p:attrName>ppt_x</p:attrName>
                                          <p:attrName>ppt_y</p:attrName>
                                        </p:attrNameLst>
                                      </p:cBhvr>
                                      <p:rCtr x="5764" y="-370"/>
                                    </p:animMotion>
                                  </p:childTnLst>
                                </p:cTn>
                              </p:par>
                              <p:par>
                                <p:cTn id="51" presetID="42" presetClass="path" presetSubtype="0" accel="50000" decel="50000" fill="hold" nodeType="withEffect">
                                  <p:stCondLst>
                                    <p:cond delay="0"/>
                                  </p:stCondLst>
                                  <p:childTnLst>
                                    <p:animMotion origin="layout" path="M 0.07986 -0.00578 L 0.18212 -0.00578 " pathEditMode="relative" rAng="0" ptsTypes="AA">
                                      <p:cBhvr>
                                        <p:cTn id="52" dur="2000" fill="hold"/>
                                        <p:tgtEl>
                                          <p:spTgt spid="12"/>
                                        </p:tgtEl>
                                        <p:attrNameLst>
                                          <p:attrName>ppt_x</p:attrName>
                                          <p:attrName>ppt_y</p:attrName>
                                        </p:attrNameLst>
                                      </p:cBhvr>
                                      <p:rCtr x="5104" y="0"/>
                                    </p:animMotion>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xit" presetSubtype="0" fill="hold" grpId="1"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grpId="3" nodeType="clickEffect">
                                  <p:stCondLst>
                                    <p:cond delay="0"/>
                                  </p:stCondLst>
                                  <p:childTnLst>
                                    <p:animMotion origin="layout" path="M 0.13455 -0.00532 L 0.21737 -0.00532 " pathEditMode="relative" rAng="0" ptsTypes="AA">
                                      <p:cBhvr>
                                        <p:cTn id="72" dur="2000" fill="hold"/>
                                        <p:tgtEl>
                                          <p:spTgt spid="16"/>
                                        </p:tgtEl>
                                        <p:attrNameLst>
                                          <p:attrName>ppt_x</p:attrName>
                                          <p:attrName>ppt_y</p:attrName>
                                        </p:attrNameLst>
                                      </p:cBhvr>
                                      <p:rCtr x="4132" y="0"/>
                                    </p:animMotion>
                                  </p:childTnLst>
                                </p:cTn>
                              </p:par>
                              <p:par>
                                <p:cTn id="73" presetID="42" presetClass="path" presetSubtype="0" accel="50000" decel="50000" fill="hold" grpId="3" nodeType="withEffect">
                                  <p:stCondLst>
                                    <p:cond delay="0"/>
                                  </p:stCondLst>
                                  <p:childTnLst>
                                    <p:animMotion origin="layout" path="M 0.17343 -1.48148E-6 L 0.22534 -0.00532 " pathEditMode="relative" rAng="0" ptsTypes="AA">
                                      <p:cBhvr>
                                        <p:cTn id="74" dur="2000" fill="hold"/>
                                        <p:tgtEl>
                                          <p:spTgt spid="15"/>
                                        </p:tgtEl>
                                        <p:attrNameLst>
                                          <p:attrName>ppt_x</p:attrName>
                                          <p:attrName>ppt_y</p:attrName>
                                        </p:attrNameLst>
                                      </p:cBhvr>
                                      <p:rCtr x="4028" y="-278"/>
                                    </p:animMotion>
                                  </p:childTnLst>
                                </p:cTn>
                              </p:par>
                              <p:par>
                                <p:cTn id="75" presetID="42" presetClass="path" presetSubtype="0" accel="50000" decel="50000" fill="hold" nodeType="withEffect">
                                  <p:stCondLst>
                                    <p:cond delay="0"/>
                                  </p:stCondLst>
                                  <p:childTnLst>
                                    <p:animMotion origin="layout" path="M 0.18212 -0.00578 L 0.25434 -0.00578 " pathEditMode="relative" rAng="0" ptsTypes="AA">
                                      <p:cBhvr>
                                        <p:cTn id="76" dur="2000" fill="hold"/>
                                        <p:tgtEl>
                                          <p:spTgt spid="12"/>
                                        </p:tgtEl>
                                        <p:attrNameLst>
                                          <p:attrName>ppt_x</p:attrName>
                                          <p:attrName>ppt_y</p:attrName>
                                        </p:attrNameLst>
                                      </p:cBhvr>
                                      <p:rCtr x="3611" y="0"/>
                                    </p:animMotion>
                                  </p:childTnLst>
                                </p:cTn>
                              </p:par>
                            </p:childTnLst>
                          </p:cTn>
                        </p:par>
                        <p:par>
                          <p:cTn id="77" fill="hold">
                            <p:stCondLst>
                              <p:cond delay="2000"/>
                            </p:stCondLst>
                            <p:childTnLst>
                              <p:par>
                                <p:cTn id="78" presetID="10" presetClass="entr" presetSubtype="0" fill="hold" grpId="0" nodeType="after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par>
                                <p:cTn id="84" presetID="10" presetClass="exit" presetSubtype="0" fill="hold" grpId="1" nodeType="withEffect">
                                  <p:stCondLst>
                                    <p:cond delay="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10" presetClass="entr" presetSubtype="0"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path" presetSubtype="0" accel="50000" decel="50000" fill="hold" nodeType="clickEffect">
                                  <p:stCondLst>
                                    <p:cond delay="0"/>
                                  </p:stCondLst>
                                  <p:childTnLst>
                                    <p:animMotion origin="layout" path="M 0.25434 -0.00578 L 0.68559 -0.0037 " pathEditMode="relative" rAng="0" ptsTypes="AA">
                                      <p:cBhvr>
                                        <p:cTn id="96" dur="2000" fill="hold"/>
                                        <p:tgtEl>
                                          <p:spTgt spid="12"/>
                                        </p:tgtEl>
                                        <p:attrNameLst>
                                          <p:attrName>ppt_x</p:attrName>
                                          <p:attrName>ppt_y</p:attrName>
                                        </p:attrNameLst>
                                      </p:cBhvr>
                                      <p:rCtr x="21563" y="93"/>
                                    </p:animMotion>
                                  </p:childTnLst>
                                </p:cTn>
                              </p:par>
                              <p:par>
                                <p:cTn id="97" presetID="10" presetClass="exit" presetSubtype="0" fill="hold" grpId="5" nodeType="withEffect">
                                  <p:stCondLst>
                                    <p:cond delay="0"/>
                                  </p:stCondLst>
                                  <p:childTnLst>
                                    <p:animEffect transition="out" filter="fade">
                                      <p:cBhvr>
                                        <p:cTn id="98" dur="500"/>
                                        <p:tgtEl>
                                          <p:spTgt spid="16"/>
                                        </p:tgtEl>
                                      </p:cBhvr>
                                    </p:animEffect>
                                    <p:set>
                                      <p:cBhvr>
                                        <p:cTn id="99" dur="1" fill="hold">
                                          <p:stCondLst>
                                            <p:cond delay="499"/>
                                          </p:stCondLst>
                                        </p:cTn>
                                        <p:tgtEl>
                                          <p:spTgt spid="16"/>
                                        </p:tgtEl>
                                        <p:attrNameLst>
                                          <p:attrName>style.visibility</p:attrName>
                                        </p:attrNameLst>
                                      </p:cBhvr>
                                      <p:to>
                                        <p:strVal val="hidden"/>
                                      </p:to>
                                    </p:set>
                                  </p:childTnLst>
                                </p:cTn>
                              </p:par>
                              <p:par>
                                <p:cTn id="100" presetID="10" presetClass="exit" presetSubtype="0" fill="hold" grpId="5" nodeType="withEffect">
                                  <p:stCondLst>
                                    <p:cond delay="0"/>
                                  </p:stCondLst>
                                  <p:childTnLst>
                                    <p:animEffect transition="out" filter="fade">
                                      <p:cBhvr>
                                        <p:cTn id="101" dur="500"/>
                                        <p:tgtEl>
                                          <p:spTgt spid="15"/>
                                        </p:tgtEl>
                                      </p:cBhvr>
                                    </p:animEffect>
                                    <p:set>
                                      <p:cBhvr>
                                        <p:cTn id="102" dur="1" fill="hold">
                                          <p:stCondLst>
                                            <p:cond delay="499"/>
                                          </p:stCondLst>
                                        </p:cTn>
                                        <p:tgtEl>
                                          <p:spTgt spid="15"/>
                                        </p:tgtEl>
                                        <p:attrNameLst>
                                          <p:attrName>style.visibility</p:attrName>
                                        </p:attrNameLst>
                                      </p:cBhvr>
                                      <p:to>
                                        <p:strVal val="hidden"/>
                                      </p:to>
                                    </p:set>
                                  </p:childTnLst>
                                </p:cTn>
                              </p:par>
                            </p:childTnLst>
                          </p:cTn>
                        </p:par>
                        <p:par>
                          <p:cTn id="103" fill="hold">
                            <p:stCondLst>
                              <p:cond delay="2000"/>
                            </p:stCondLst>
                            <p:childTnLst>
                              <p:par>
                                <p:cTn id="104" presetID="10" presetClass="exit" presetSubtype="0" fill="hold" grpId="1" nodeType="afterEffect">
                                  <p:stCondLst>
                                    <p:cond delay="0"/>
                                  </p:stCondLst>
                                  <p:childTnLst>
                                    <p:animEffect transition="out" filter="fade">
                                      <p:cBhvr>
                                        <p:cTn id="105" dur="500"/>
                                        <p:tgtEl>
                                          <p:spTgt spid="24"/>
                                        </p:tgtEl>
                                      </p:cBhvr>
                                    </p:animEffect>
                                    <p:set>
                                      <p:cBhvr>
                                        <p:cTn id="106" dur="1" fill="hold">
                                          <p:stCondLst>
                                            <p:cond delay="499"/>
                                          </p:stCondLst>
                                        </p:cTn>
                                        <p:tgtEl>
                                          <p:spTgt spid="2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5"/>
                                        </p:tgtEl>
                                      </p:cBhvr>
                                    </p:animEffect>
                                    <p:set>
                                      <p:cBhvr>
                                        <p:cTn id="109" dur="1" fill="hold">
                                          <p:stCondLst>
                                            <p:cond delay="499"/>
                                          </p:stCondLst>
                                        </p:cTn>
                                        <p:tgtEl>
                                          <p:spTgt spid="25"/>
                                        </p:tgtEl>
                                        <p:attrNameLst>
                                          <p:attrName>style.visibility</p:attrName>
                                        </p:attrNameLst>
                                      </p:cBhvr>
                                      <p:to>
                                        <p:strVal val="hidden"/>
                                      </p:to>
                                    </p:set>
                                  </p:childTnLst>
                                </p:cTn>
                              </p:par>
                              <p:par>
                                <p:cTn id="110" presetID="10" presetClass="entr" presetSubtype="0" fill="hold" grpId="0"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fade">
                                      <p:cBhvr>
                                        <p:cTn id="112" dur="500"/>
                                        <p:tgtEl>
                                          <p:spTgt spid="3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fade">
                                      <p:cBhvr>
                                        <p:cTn id="115" dur="500"/>
                                        <p:tgtEl>
                                          <p:spTgt spid="3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fade">
                                      <p:cBhvr>
                                        <p:cTn id="118" dur="500"/>
                                        <p:tgtEl>
                                          <p:spTgt spid="32"/>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fade">
                                      <p:cBhvr>
                                        <p:cTn id="121" dur="500"/>
                                        <p:tgtEl>
                                          <p:spTgt spid="34"/>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33"/>
                                        </p:tgtEl>
                                        <p:attrNameLst>
                                          <p:attrName>style.visibility</p:attrName>
                                        </p:attrNameLst>
                                      </p:cBhvr>
                                      <p:to>
                                        <p:strVal val="visible"/>
                                      </p:to>
                                    </p:set>
                                    <p:animEffect transition="in" filter="fade">
                                      <p:cBhvr>
                                        <p:cTn id="1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14" grpId="1" animBg="1"/>
      <p:bldP spid="14" grpId="2"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16" grpId="0"/>
      <p:bldP spid="16" grpId="1"/>
      <p:bldP spid="16" grpId="2"/>
      <p:bldP spid="16" grpId="3"/>
      <p:bldP spid="16" grpId="5"/>
      <p:bldP spid="15" grpId="0"/>
      <p:bldP spid="15" grpId="1"/>
      <p:bldP spid="15" grpId="2"/>
      <p:bldP spid="15" grpId="3"/>
      <p:bldP spid="15" grpId="5"/>
      <p:bldP spid="26" grpId="0"/>
      <p:bldP spid="27" grpId="0"/>
      <p:bldP spid="28" grpId="0"/>
      <p:bldP spid="31" grpId="0" animBg="1"/>
      <p:bldP spid="32" grpId="0" animBg="1"/>
      <p:bldP spid="33"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ダウン制～動画～</a:t>
            </a:r>
          </a:p>
        </p:txBody>
      </p:sp>
      <p:sp>
        <p:nvSpPr>
          <p:cNvPr id="5" name="正方形/長方形 4">
            <a:extLst>
              <a:ext uri="{FF2B5EF4-FFF2-40B4-BE49-F238E27FC236}">
                <a16:creationId xmlns:a16="http://schemas.microsoft.com/office/drawing/2014/main" id="{28FD3999-8999-4C51-8A22-5E1803A4035C}"/>
              </a:ext>
            </a:extLst>
          </p:cNvPr>
          <p:cNvSpPr/>
          <p:nvPr/>
        </p:nvSpPr>
        <p:spPr>
          <a:xfrm>
            <a:off x="394034" y="1690689"/>
            <a:ext cx="3032818" cy="369332"/>
          </a:xfrm>
          <a:prstGeom prst="rect">
            <a:avLst/>
          </a:prstGeom>
        </p:spPr>
        <p:txBody>
          <a:bodyPr wrap="none">
            <a:spAutoFit/>
          </a:bodyPr>
          <a:lstStyle/>
          <a:p>
            <a:r>
              <a:rPr lang="en-US" altLang="ja-JP" dirty="0">
                <a:solidFill>
                  <a:srgbClr val="167AC6"/>
                </a:solidFill>
                <a:latin typeface="YouTube Noto"/>
                <a:hlinkClick r:id="rId2">
                  <a:extLst>
                    <a:ext uri="{A12FA001-AC4F-418D-AE19-62706E023703}">
                      <ahyp:hlinkClr xmlns:ahyp="http://schemas.microsoft.com/office/drawing/2018/hyperlinkcolor" val="tx"/>
                    </a:ext>
                  </a:extLst>
                </a:hlinkClick>
              </a:rPr>
              <a:t>https://youtu.be/oPOyHriBdpI</a:t>
            </a:r>
            <a:endParaRPr lang="ja-JP" altLang="en-US" dirty="0"/>
          </a:p>
        </p:txBody>
      </p:sp>
    </p:spTree>
    <p:extLst>
      <p:ext uri="{BB962C8B-B14F-4D97-AF65-F5344CB8AC3E}">
        <p14:creationId xmlns:p14="http://schemas.microsoft.com/office/powerpoint/2010/main" val="1800766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得点の種類</a:t>
            </a:r>
          </a:p>
        </p:txBody>
      </p:sp>
      <p:sp>
        <p:nvSpPr>
          <p:cNvPr id="4" name="テキスト ボックス 3"/>
          <p:cNvSpPr txBox="1"/>
          <p:nvPr/>
        </p:nvSpPr>
        <p:spPr>
          <a:xfrm>
            <a:off x="709961" y="1945053"/>
            <a:ext cx="7548861" cy="523220"/>
          </a:xfrm>
          <a:prstGeom prst="rect">
            <a:avLst/>
          </a:prstGeom>
          <a:noFill/>
        </p:spPr>
        <p:txBody>
          <a:bodyPr wrap="none" rtlCol="0">
            <a:spAutoFit/>
          </a:bodyPr>
          <a:lstStyle/>
          <a:p>
            <a:r>
              <a:rPr kumimoji="1" lang="ja-JP" altLang="en-US" sz="2800" dirty="0"/>
              <a:t>アメフトには、主に</a:t>
            </a:r>
            <a:r>
              <a:rPr kumimoji="1" lang="en-US" altLang="ja-JP" sz="2800" dirty="0"/>
              <a:t>3</a:t>
            </a:r>
            <a:r>
              <a:rPr kumimoji="1" lang="ja-JP" altLang="en-US" sz="2800" dirty="0"/>
              <a:t>種類の得点方法がある。</a:t>
            </a:r>
          </a:p>
        </p:txBody>
      </p:sp>
      <p:sp>
        <p:nvSpPr>
          <p:cNvPr id="5" name="テキスト ボックス 4"/>
          <p:cNvSpPr txBox="1"/>
          <p:nvPr/>
        </p:nvSpPr>
        <p:spPr>
          <a:xfrm>
            <a:off x="299757" y="2604522"/>
            <a:ext cx="8186857" cy="830997"/>
          </a:xfrm>
          <a:prstGeom prst="rect">
            <a:avLst/>
          </a:prstGeom>
          <a:noFill/>
        </p:spPr>
        <p:txBody>
          <a:bodyPr wrap="none" rtlCol="0">
            <a:spAutoFit/>
          </a:bodyPr>
          <a:lstStyle/>
          <a:p>
            <a:r>
              <a:rPr kumimoji="1" lang="ja-JP" altLang="en-US" sz="2400" b="1" dirty="0"/>
              <a:t>１　</a:t>
            </a:r>
            <a:r>
              <a:rPr kumimoji="1" lang="ja-JP" altLang="en-US" sz="2400" b="1" dirty="0">
                <a:solidFill>
                  <a:srgbClr val="FF0000"/>
                </a:solidFill>
              </a:rPr>
              <a:t>タッチダウン</a:t>
            </a:r>
            <a:r>
              <a:rPr kumimoji="1" lang="ja-JP" altLang="en-US" sz="2400" b="1" dirty="0"/>
              <a:t>：６点</a:t>
            </a:r>
            <a:endParaRPr kumimoji="1" lang="en-US" altLang="ja-JP" sz="2400" b="1" dirty="0"/>
          </a:p>
          <a:p>
            <a:r>
              <a:rPr kumimoji="1" lang="ja-JP" altLang="en-US" sz="2400" b="1" dirty="0"/>
              <a:t>ボールを敵陣の一番奥（エンドゾーン）まで持っていく。</a:t>
            </a:r>
          </a:p>
        </p:txBody>
      </p:sp>
      <p:sp>
        <p:nvSpPr>
          <p:cNvPr id="6" name="テキスト ボックス 5"/>
          <p:cNvSpPr txBox="1"/>
          <p:nvPr/>
        </p:nvSpPr>
        <p:spPr>
          <a:xfrm>
            <a:off x="299757" y="4795621"/>
            <a:ext cx="8802410" cy="1200329"/>
          </a:xfrm>
          <a:prstGeom prst="rect">
            <a:avLst/>
          </a:prstGeom>
          <a:noFill/>
        </p:spPr>
        <p:txBody>
          <a:bodyPr wrap="none" rtlCol="0">
            <a:spAutoFit/>
          </a:bodyPr>
          <a:lstStyle/>
          <a:p>
            <a:r>
              <a:rPr lang="ja-JP" altLang="en-US" sz="2400" b="1" dirty="0"/>
              <a:t>３</a:t>
            </a:r>
            <a:r>
              <a:rPr kumimoji="1" lang="ja-JP" altLang="en-US" sz="2400" b="1" dirty="0"/>
              <a:t>　</a:t>
            </a:r>
            <a:r>
              <a:rPr kumimoji="1" lang="ja-JP" altLang="en-US" sz="2400" b="1" dirty="0">
                <a:solidFill>
                  <a:srgbClr val="FF0000"/>
                </a:solidFill>
              </a:rPr>
              <a:t>トライフォーポイント</a:t>
            </a:r>
            <a:r>
              <a:rPr kumimoji="1" lang="ja-JP" altLang="en-US" sz="2400" b="1" dirty="0"/>
              <a:t>：１</a:t>
            </a:r>
            <a:r>
              <a:rPr kumimoji="1" lang="en-US" altLang="ja-JP" sz="2400" b="1" dirty="0"/>
              <a:t>or</a:t>
            </a:r>
            <a:r>
              <a:rPr kumimoji="1" lang="ja-JP" altLang="en-US" sz="2400" b="1" dirty="0"/>
              <a:t>２点</a:t>
            </a:r>
            <a:endParaRPr kumimoji="1" lang="en-US" altLang="ja-JP" sz="2400" b="1" dirty="0"/>
          </a:p>
          <a:p>
            <a:r>
              <a:rPr lang="ja-JP" altLang="en-US" sz="2400" b="1" dirty="0"/>
              <a:t>タッチダウン後、追加得点のチャンスがありフィールドゴール</a:t>
            </a:r>
            <a:endParaRPr lang="en-US" altLang="ja-JP" sz="2400" b="1" dirty="0"/>
          </a:p>
          <a:p>
            <a:r>
              <a:rPr lang="ja-JP" altLang="en-US" sz="2400" b="1" dirty="0"/>
              <a:t>なら１点、タッチダウンなら</a:t>
            </a:r>
            <a:r>
              <a:rPr kumimoji="1" lang="ja-JP" altLang="en-US" sz="2400" b="1" dirty="0"/>
              <a:t>２点</a:t>
            </a:r>
            <a:r>
              <a:rPr lang="ja-JP" altLang="en-US" sz="2400" b="1" dirty="0"/>
              <a:t>となる</a:t>
            </a:r>
            <a:endParaRPr kumimoji="1" lang="ja-JP" altLang="en-US" sz="2400" b="1" dirty="0"/>
          </a:p>
        </p:txBody>
      </p:sp>
      <p:sp>
        <p:nvSpPr>
          <p:cNvPr id="7" name="テキスト ボックス 6"/>
          <p:cNvSpPr txBox="1"/>
          <p:nvPr/>
        </p:nvSpPr>
        <p:spPr>
          <a:xfrm>
            <a:off x="299757" y="3636138"/>
            <a:ext cx="7263527" cy="830997"/>
          </a:xfrm>
          <a:prstGeom prst="rect">
            <a:avLst/>
          </a:prstGeom>
          <a:noFill/>
        </p:spPr>
        <p:txBody>
          <a:bodyPr wrap="none" rtlCol="0">
            <a:spAutoFit/>
          </a:bodyPr>
          <a:lstStyle/>
          <a:p>
            <a:r>
              <a:rPr kumimoji="1" lang="ja-JP" altLang="en-US" sz="2400" b="1" dirty="0"/>
              <a:t>２　</a:t>
            </a:r>
            <a:r>
              <a:rPr kumimoji="1" lang="ja-JP" altLang="en-US" sz="2400" b="1" dirty="0">
                <a:solidFill>
                  <a:srgbClr val="FF0000"/>
                </a:solidFill>
              </a:rPr>
              <a:t>フィールドゴール</a:t>
            </a:r>
            <a:r>
              <a:rPr kumimoji="1" lang="ja-JP" altLang="en-US" sz="2400" b="1" dirty="0"/>
              <a:t>：</a:t>
            </a:r>
            <a:r>
              <a:rPr lang="ja-JP" altLang="en-US" sz="2400" b="1" dirty="0"/>
              <a:t>３</a:t>
            </a:r>
            <a:r>
              <a:rPr kumimoji="1" lang="ja-JP" altLang="en-US" sz="2400" b="1" dirty="0"/>
              <a:t>点</a:t>
            </a:r>
            <a:endParaRPr kumimoji="1" lang="en-US" altLang="ja-JP" sz="2400" b="1" dirty="0"/>
          </a:p>
          <a:p>
            <a:r>
              <a:rPr lang="ja-JP" altLang="en-US" sz="2400" b="1" dirty="0"/>
              <a:t>相手のゴールポストにボールをキックして入れる。</a:t>
            </a:r>
            <a:endParaRPr kumimoji="1" lang="ja-JP" altLang="en-US" sz="2400" b="1" dirty="0"/>
          </a:p>
        </p:txBody>
      </p:sp>
    </p:spTree>
    <p:extLst>
      <p:ext uri="{BB962C8B-B14F-4D97-AF65-F5344CB8AC3E}">
        <p14:creationId xmlns:p14="http://schemas.microsoft.com/office/powerpoint/2010/main" val="4149035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タッチダウン</a:t>
            </a:r>
          </a:p>
        </p:txBody>
      </p:sp>
      <p:sp>
        <p:nvSpPr>
          <p:cNvPr id="3" name="コンテンツ プレースホルダー 2"/>
          <p:cNvSpPr>
            <a:spLocks noGrp="1"/>
          </p:cNvSpPr>
          <p:nvPr>
            <p:ph idx="1"/>
          </p:nvPr>
        </p:nvSpPr>
        <p:spPr>
          <a:xfrm>
            <a:off x="628650" y="1657349"/>
            <a:ext cx="7886700" cy="768859"/>
          </a:xfrm>
        </p:spPr>
        <p:txBody>
          <a:bodyPr/>
          <a:lstStyle/>
          <a:p>
            <a:pPr marL="0" indent="0">
              <a:buNone/>
            </a:pPr>
            <a:r>
              <a:rPr kumimoji="1" lang="ja-JP" altLang="en-US" dirty="0"/>
              <a:t>ボールを敵陣エンドゾーンまでもっていく</a:t>
            </a:r>
          </a:p>
        </p:txBody>
      </p:sp>
      <p:sp>
        <p:nvSpPr>
          <p:cNvPr id="4" name="正方形/長方形 3">
            <a:extLst>
              <a:ext uri="{FF2B5EF4-FFF2-40B4-BE49-F238E27FC236}">
                <a16:creationId xmlns:a16="http://schemas.microsoft.com/office/drawing/2014/main" id="{AA2ED448-58DF-4A5A-AA71-EECBB14445F3}"/>
              </a:ext>
            </a:extLst>
          </p:cNvPr>
          <p:cNvSpPr/>
          <p:nvPr/>
        </p:nvSpPr>
        <p:spPr>
          <a:xfrm>
            <a:off x="628650" y="2056876"/>
            <a:ext cx="3105658" cy="369332"/>
          </a:xfrm>
          <a:prstGeom prst="rect">
            <a:avLst/>
          </a:prstGeom>
        </p:spPr>
        <p:txBody>
          <a:bodyPr wrap="none">
            <a:spAutoFit/>
          </a:bodyPr>
          <a:lstStyle/>
          <a:p>
            <a:r>
              <a:rPr lang="en-US" altLang="ja-JP" dirty="0">
                <a:solidFill>
                  <a:srgbClr val="167AC6"/>
                </a:solidFill>
                <a:latin typeface="YouTube Noto"/>
                <a:hlinkClick r:id="rId2"/>
              </a:rPr>
              <a:t>https://youtu.be/fM64Yz74ebk</a:t>
            </a:r>
            <a:endParaRPr lang="ja-JP" altLang="en-US" dirty="0"/>
          </a:p>
        </p:txBody>
      </p:sp>
    </p:spTree>
    <p:extLst>
      <p:ext uri="{BB962C8B-B14F-4D97-AF65-F5344CB8AC3E}">
        <p14:creationId xmlns:p14="http://schemas.microsoft.com/office/powerpoint/2010/main" val="2188864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フィールドゴール</a:t>
            </a:r>
          </a:p>
        </p:txBody>
      </p:sp>
      <p:sp>
        <p:nvSpPr>
          <p:cNvPr id="3" name="コンテンツ プレースホルダー 2"/>
          <p:cNvSpPr>
            <a:spLocks noGrp="1"/>
          </p:cNvSpPr>
          <p:nvPr>
            <p:ph idx="1"/>
          </p:nvPr>
        </p:nvSpPr>
        <p:spPr>
          <a:xfrm>
            <a:off x="628650" y="1657349"/>
            <a:ext cx="8161782" cy="622555"/>
          </a:xfrm>
        </p:spPr>
        <p:txBody>
          <a:bodyPr/>
          <a:lstStyle/>
          <a:p>
            <a:pPr marL="0" indent="0">
              <a:buNone/>
            </a:pPr>
            <a:r>
              <a:rPr kumimoji="1" lang="ja-JP" altLang="en-US" dirty="0"/>
              <a:t>相手のゴールポストにボールをキックしていれる</a:t>
            </a:r>
          </a:p>
        </p:txBody>
      </p:sp>
      <p:sp>
        <p:nvSpPr>
          <p:cNvPr id="4" name="正方形/長方形 3">
            <a:extLst>
              <a:ext uri="{FF2B5EF4-FFF2-40B4-BE49-F238E27FC236}">
                <a16:creationId xmlns:a16="http://schemas.microsoft.com/office/drawing/2014/main" id="{91F27372-4817-4B34-8070-2647851E2D9D}"/>
              </a:ext>
            </a:extLst>
          </p:cNvPr>
          <p:cNvSpPr/>
          <p:nvPr/>
        </p:nvSpPr>
        <p:spPr>
          <a:xfrm>
            <a:off x="628650" y="2174812"/>
            <a:ext cx="3194914" cy="369332"/>
          </a:xfrm>
          <a:prstGeom prst="rect">
            <a:avLst/>
          </a:prstGeom>
        </p:spPr>
        <p:txBody>
          <a:bodyPr wrap="none">
            <a:spAutoFit/>
          </a:bodyPr>
          <a:lstStyle/>
          <a:p>
            <a:r>
              <a:rPr lang="en-US" altLang="ja-JP" dirty="0">
                <a:solidFill>
                  <a:srgbClr val="167AC6"/>
                </a:solidFill>
                <a:latin typeface="YouTube Noto"/>
                <a:hlinkClick r:id="rId2">
                  <a:extLst>
                    <a:ext uri="{A12FA001-AC4F-418D-AE19-62706E023703}">
                      <ahyp:hlinkClr xmlns:ahyp="http://schemas.microsoft.com/office/drawing/2018/hyperlinkcolor" val="tx"/>
                    </a:ext>
                  </a:extLst>
                </a:hlinkClick>
              </a:rPr>
              <a:t>https://youtu.be/7TKeABC_BVU</a:t>
            </a:r>
            <a:endParaRPr lang="ja-JP" altLang="en-US" dirty="0"/>
          </a:p>
        </p:txBody>
      </p:sp>
    </p:spTree>
    <p:extLst>
      <p:ext uri="{BB962C8B-B14F-4D97-AF65-F5344CB8AC3E}">
        <p14:creationId xmlns:p14="http://schemas.microsoft.com/office/powerpoint/2010/main" val="2749291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ポジション紹介～</a:t>
            </a:r>
            <a:r>
              <a:rPr kumimoji="1" lang="en-US" altLang="ja-JP" dirty="0"/>
              <a:t>OFF</a:t>
            </a:r>
            <a:r>
              <a:rPr kumimoji="1" lang="ja-JP" altLang="en-US" dirty="0"/>
              <a:t>～</a:t>
            </a:r>
          </a:p>
        </p:txBody>
      </p:sp>
      <p:sp>
        <p:nvSpPr>
          <p:cNvPr id="4" name="テキスト ボックス 3"/>
          <p:cNvSpPr txBox="1"/>
          <p:nvPr/>
        </p:nvSpPr>
        <p:spPr>
          <a:xfrm>
            <a:off x="405147" y="1470784"/>
            <a:ext cx="7731604" cy="954107"/>
          </a:xfrm>
          <a:prstGeom prst="rect">
            <a:avLst/>
          </a:prstGeom>
          <a:noFill/>
        </p:spPr>
        <p:txBody>
          <a:bodyPr wrap="none" rtlCol="0">
            <a:spAutoFit/>
          </a:bodyPr>
          <a:lstStyle/>
          <a:p>
            <a:r>
              <a:rPr kumimoji="1" lang="ja-JP" altLang="en-US" sz="2800" dirty="0"/>
              <a:t>オフェンスの</a:t>
            </a:r>
            <a:r>
              <a:rPr kumimoji="1" lang="en-US" altLang="ja-JP" sz="2800" dirty="0"/>
              <a:t>11</a:t>
            </a:r>
            <a:r>
              <a:rPr kumimoji="1" lang="ja-JP" altLang="en-US" sz="2800" dirty="0"/>
              <a:t>人の選手にはそれぞれに名前が</a:t>
            </a:r>
            <a:endParaRPr kumimoji="1" lang="en-US" altLang="ja-JP" sz="2800" dirty="0"/>
          </a:p>
          <a:p>
            <a:r>
              <a:rPr lang="ja-JP" altLang="en-US" sz="2800" dirty="0"/>
              <a:t>ついており、役割もはっきりと分かれている。</a:t>
            </a:r>
            <a:endParaRPr kumimoji="1" lang="ja-JP" altLang="en-US" sz="2800"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51" y="2438901"/>
            <a:ext cx="4696323" cy="29255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テキスト ボックス 5"/>
          <p:cNvSpPr txBox="1"/>
          <p:nvPr/>
        </p:nvSpPr>
        <p:spPr>
          <a:xfrm>
            <a:off x="5208436" y="2424891"/>
            <a:ext cx="3630764" cy="830997"/>
          </a:xfrm>
          <a:prstGeom prst="rect">
            <a:avLst/>
          </a:prstGeom>
          <a:solidFill>
            <a:srgbClr val="FD5FDB"/>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kumimoji="1" lang="en-US" altLang="ja-JP" sz="2400" b="1" dirty="0">
                <a:solidFill>
                  <a:schemeClr val="tx1"/>
                </a:solidFill>
              </a:rPr>
              <a:t>WR</a:t>
            </a:r>
            <a:r>
              <a:rPr kumimoji="1" lang="ja-JP" altLang="en-US" sz="2400" b="1" dirty="0">
                <a:solidFill>
                  <a:schemeClr val="tx1"/>
                </a:solidFill>
              </a:rPr>
              <a:t>　ワイドレシーバー</a:t>
            </a:r>
            <a:endParaRPr kumimoji="1" lang="en-US" altLang="ja-JP" sz="2400" b="1" dirty="0">
              <a:solidFill>
                <a:schemeClr val="tx1"/>
              </a:solidFill>
            </a:endParaRPr>
          </a:p>
          <a:p>
            <a:r>
              <a:rPr lang="ja-JP" altLang="en-US" sz="2400" b="1" dirty="0">
                <a:solidFill>
                  <a:schemeClr val="tx1"/>
                </a:solidFill>
              </a:rPr>
              <a:t>：パスをとる、花形</a:t>
            </a:r>
            <a:endParaRPr kumimoji="1" lang="ja-JP" altLang="en-US" sz="2400" b="1" dirty="0">
              <a:solidFill>
                <a:schemeClr val="tx1"/>
              </a:solidFill>
            </a:endParaRPr>
          </a:p>
        </p:txBody>
      </p:sp>
      <p:sp>
        <p:nvSpPr>
          <p:cNvPr id="7" name="テキスト ボックス 6"/>
          <p:cNvSpPr txBox="1"/>
          <p:nvPr/>
        </p:nvSpPr>
        <p:spPr>
          <a:xfrm>
            <a:off x="5208436" y="3255888"/>
            <a:ext cx="3630764" cy="1200329"/>
          </a:xfrm>
          <a:prstGeom prst="rect">
            <a:avLst/>
          </a:prstGeom>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kumimoji="1" lang="en-US" altLang="ja-JP" sz="2400" b="1" dirty="0">
                <a:solidFill>
                  <a:schemeClr val="tx1"/>
                </a:solidFill>
              </a:rPr>
              <a:t>OL</a:t>
            </a:r>
            <a:r>
              <a:rPr kumimoji="1" lang="ja-JP" altLang="en-US" sz="2400" b="1" dirty="0">
                <a:solidFill>
                  <a:schemeClr val="tx1"/>
                </a:solidFill>
              </a:rPr>
              <a:t>　</a:t>
            </a:r>
            <a:r>
              <a:rPr lang="ja-JP" altLang="en-US" sz="2400" b="1" dirty="0">
                <a:solidFill>
                  <a:schemeClr val="tx1"/>
                </a:solidFill>
              </a:rPr>
              <a:t>オフェンスライン</a:t>
            </a:r>
            <a:endParaRPr lang="en-US" altLang="ja-JP" sz="2400" b="1" dirty="0">
              <a:solidFill>
                <a:schemeClr val="tx1"/>
              </a:solidFill>
            </a:endParaRPr>
          </a:p>
          <a:p>
            <a:r>
              <a:rPr kumimoji="1" lang="ja-JP" altLang="en-US" sz="2400" b="1" dirty="0">
                <a:solidFill>
                  <a:schemeClr val="tx1"/>
                </a:solidFill>
              </a:rPr>
              <a:t>：</a:t>
            </a:r>
            <a:r>
              <a:rPr lang="en-US" altLang="ja-JP" sz="2400" b="1" dirty="0">
                <a:solidFill>
                  <a:schemeClr val="tx1"/>
                </a:solidFill>
              </a:rPr>
              <a:t>DEF</a:t>
            </a:r>
            <a:r>
              <a:rPr lang="ja-JP" altLang="en-US" sz="2400" b="1" dirty="0">
                <a:solidFill>
                  <a:schemeClr val="tx1"/>
                </a:solidFill>
              </a:rPr>
              <a:t>を押しのけ道を</a:t>
            </a:r>
            <a:endParaRPr lang="en-US" altLang="ja-JP" sz="2400" b="1" dirty="0">
              <a:solidFill>
                <a:schemeClr val="tx1"/>
              </a:solidFill>
            </a:endParaRPr>
          </a:p>
          <a:p>
            <a:r>
              <a:rPr lang="ja-JP" altLang="en-US" sz="2400" b="1" dirty="0">
                <a:solidFill>
                  <a:schemeClr val="tx1"/>
                </a:solidFill>
              </a:rPr>
              <a:t>          作り、仲間を守る</a:t>
            </a:r>
            <a:endParaRPr kumimoji="1" lang="ja-JP" altLang="en-US" sz="2400" b="1" dirty="0">
              <a:solidFill>
                <a:schemeClr val="tx1"/>
              </a:solidFill>
            </a:endParaRPr>
          </a:p>
        </p:txBody>
      </p:sp>
      <p:sp>
        <p:nvSpPr>
          <p:cNvPr id="8" name="テキスト ボックス 7"/>
          <p:cNvSpPr txBox="1"/>
          <p:nvPr/>
        </p:nvSpPr>
        <p:spPr>
          <a:xfrm>
            <a:off x="5208436" y="4456217"/>
            <a:ext cx="3630764" cy="1200329"/>
          </a:xfrm>
          <a:prstGeom prst="rect">
            <a:avLst/>
          </a:prstGeom>
          <a:solidFill>
            <a:srgbClr val="00B0F0"/>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kumimoji="1" lang="en-US" altLang="ja-JP" sz="2400" b="1" dirty="0">
                <a:solidFill>
                  <a:schemeClr val="tx1"/>
                </a:solidFill>
              </a:rPr>
              <a:t>QB</a:t>
            </a:r>
            <a:r>
              <a:rPr kumimoji="1" lang="ja-JP" altLang="en-US" sz="2400" b="1" dirty="0">
                <a:solidFill>
                  <a:schemeClr val="tx1"/>
                </a:solidFill>
              </a:rPr>
              <a:t>　クォーターバック</a:t>
            </a:r>
            <a:endParaRPr kumimoji="1" lang="en-US" altLang="ja-JP" sz="2400" b="1" dirty="0">
              <a:solidFill>
                <a:schemeClr val="tx1"/>
              </a:solidFill>
            </a:endParaRPr>
          </a:p>
          <a:p>
            <a:r>
              <a:rPr lang="ja-JP" altLang="en-US" sz="2400" b="1" dirty="0">
                <a:solidFill>
                  <a:schemeClr val="tx1"/>
                </a:solidFill>
              </a:rPr>
              <a:t>：パスを投げ、ランを</a:t>
            </a:r>
            <a:endParaRPr lang="en-US" altLang="ja-JP" sz="2400" b="1" dirty="0">
              <a:solidFill>
                <a:schemeClr val="tx1"/>
              </a:solidFill>
            </a:endParaRPr>
          </a:p>
          <a:p>
            <a:r>
              <a:rPr lang="ja-JP" altLang="en-US" sz="2400" b="1" dirty="0">
                <a:solidFill>
                  <a:schemeClr val="tx1"/>
                </a:solidFill>
              </a:rPr>
              <a:t>　　　出す</a:t>
            </a:r>
            <a:r>
              <a:rPr lang="en-US" altLang="ja-JP" sz="2400" b="1" dirty="0">
                <a:solidFill>
                  <a:schemeClr val="tx1"/>
                </a:solidFill>
              </a:rPr>
              <a:t>OFF</a:t>
            </a:r>
            <a:r>
              <a:rPr lang="ja-JP" altLang="en-US" sz="2400" b="1" dirty="0">
                <a:solidFill>
                  <a:schemeClr val="tx1"/>
                </a:solidFill>
              </a:rPr>
              <a:t>の司令塔</a:t>
            </a:r>
            <a:endParaRPr kumimoji="1" lang="ja-JP" altLang="en-US" sz="2400" b="1" dirty="0">
              <a:solidFill>
                <a:schemeClr val="tx1"/>
              </a:solidFill>
            </a:endParaRPr>
          </a:p>
        </p:txBody>
      </p:sp>
      <p:sp>
        <p:nvSpPr>
          <p:cNvPr id="9" name="テキスト ボックス 8"/>
          <p:cNvSpPr txBox="1"/>
          <p:nvPr/>
        </p:nvSpPr>
        <p:spPr>
          <a:xfrm>
            <a:off x="128016" y="6261407"/>
            <a:ext cx="8711184" cy="461665"/>
          </a:xfrm>
          <a:prstGeom prst="rect">
            <a:avLst/>
          </a:prstGeom>
          <a:solidFill>
            <a:srgbClr val="FE9482"/>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kumimoji="1" lang="en-US" altLang="ja-JP" sz="2400" b="1" dirty="0">
                <a:solidFill>
                  <a:schemeClr val="tx1"/>
                </a:solidFill>
              </a:rPr>
              <a:t>RB</a:t>
            </a:r>
            <a:r>
              <a:rPr kumimoji="1" lang="ja-JP" altLang="en-US" sz="2400" b="1" dirty="0">
                <a:solidFill>
                  <a:schemeClr val="tx1"/>
                </a:solidFill>
              </a:rPr>
              <a:t>　ランニングバック：</a:t>
            </a:r>
            <a:r>
              <a:rPr lang="ja-JP" altLang="en-US" sz="2400" b="1" dirty="0">
                <a:solidFill>
                  <a:schemeClr val="tx1"/>
                </a:solidFill>
              </a:rPr>
              <a:t>ボールを運ぶ走りのエキスパート</a:t>
            </a:r>
            <a:endParaRPr kumimoji="1" lang="ja-JP" altLang="en-US" sz="2400" b="1" dirty="0">
              <a:solidFill>
                <a:schemeClr val="tx1"/>
              </a:solidFill>
            </a:endParaRPr>
          </a:p>
        </p:txBody>
      </p:sp>
      <p:sp>
        <p:nvSpPr>
          <p:cNvPr id="10" name="フローチャート: 結合子 9"/>
          <p:cNvSpPr/>
          <p:nvPr/>
        </p:nvSpPr>
        <p:spPr>
          <a:xfrm>
            <a:off x="85344" y="2424891"/>
            <a:ext cx="902208" cy="902289"/>
          </a:xfrm>
          <a:prstGeom prst="flowChartConnector">
            <a:avLst/>
          </a:prstGeom>
          <a:noFill/>
          <a:ln w="38100">
            <a:solidFill>
              <a:srgbClr val="FD5F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フローチャート: 結合子 10"/>
          <p:cNvSpPr/>
          <p:nvPr/>
        </p:nvSpPr>
        <p:spPr>
          <a:xfrm>
            <a:off x="2029005" y="2600275"/>
            <a:ext cx="1957780" cy="508685"/>
          </a:xfrm>
          <a:prstGeom prst="flowChartConnector">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フローチャート: 結合子 11"/>
          <p:cNvSpPr/>
          <p:nvPr/>
        </p:nvSpPr>
        <p:spPr>
          <a:xfrm>
            <a:off x="2657855" y="3724838"/>
            <a:ext cx="731521" cy="1639642"/>
          </a:xfrm>
          <a:prstGeom prst="flowChartConnector">
            <a:avLst/>
          </a:prstGeom>
          <a:noFill/>
          <a:ln w="38100">
            <a:solidFill>
              <a:srgbClr val="FE94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テキスト ボックス 12"/>
          <p:cNvSpPr txBox="1"/>
          <p:nvPr/>
        </p:nvSpPr>
        <p:spPr>
          <a:xfrm>
            <a:off x="128016" y="5758623"/>
            <a:ext cx="8711184" cy="461665"/>
          </a:xfrm>
          <a:prstGeom prst="rect">
            <a:avLst/>
          </a:prstGeom>
          <a:solidFill>
            <a:srgbClr val="7030A0"/>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altLang="ja-JP" sz="2400" b="1" dirty="0">
                <a:solidFill>
                  <a:schemeClr val="tx1"/>
                </a:solidFill>
              </a:rPr>
              <a:t>TE</a:t>
            </a:r>
            <a:r>
              <a:rPr kumimoji="1" lang="ja-JP" altLang="en-US" sz="2400" b="1" dirty="0">
                <a:solidFill>
                  <a:schemeClr val="tx1"/>
                </a:solidFill>
              </a:rPr>
              <a:t>　</a:t>
            </a:r>
            <a:r>
              <a:rPr lang="ja-JP" altLang="en-US" sz="2400" b="1" dirty="0">
                <a:solidFill>
                  <a:schemeClr val="tx1"/>
                </a:solidFill>
              </a:rPr>
              <a:t>タイトエンド</a:t>
            </a:r>
            <a:r>
              <a:rPr kumimoji="1" lang="ja-JP" altLang="en-US" sz="2400" b="1" dirty="0">
                <a:solidFill>
                  <a:schemeClr val="tx1"/>
                </a:solidFill>
              </a:rPr>
              <a:t>：</a:t>
            </a:r>
            <a:r>
              <a:rPr kumimoji="1" lang="en-US" altLang="ja-JP" sz="2400" b="1" dirty="0">
                <a:solidFill>
                  <a:schemeClr val="tx1"/>
                </a:solidFill>
              </a:rPr>
              <a:t>OL</a:t>
            </a:r>
            <a:r>
              <a:rPr kumimoji="1" lang="ja-JP" altLang="en-US" sz="2400" b="1" dirty="0">
                <a:solidFill>
                  <a:schemeClr val="tx1"/>
                </a:solidFill>
              </a:rPr>
              <a:t>と</a:t>
            </a:r>
            <a:r>
              <a:rPr kumimoji="1" lang="en-US" altLang="ja-JP" sz="2400" b="1" dirty="0">
                <a:solidFill>
                  <a:schemeClr val="tx1"/>
                </a:solidFill>
              </a:rPr>
              <a:t>WR</a:t>
            </a:r>
            <a:r>
              <a:rPr kumimoji="1" lang="ja-JP" altLang="en-US" sz="2400" b="1" dirty="0">
                <a:solidFill>
                  <a:schemeClr val="tx1"/>
                </a:solidFill>
              </a:rPr>
              <a:t>のハイブリッド</a:t>
            </a:r>
          </a:p>
        </p:txBody>
      </p:sp>
      <p:sp>
        <p:nvSpPr>
          <p:cNvPr id="14" name="フローチャート: 結合子 13"/>
          <p:cNvSpPr/>
          <p:nvPr/>
        </p:nvSpPr>
        <p:spPr>
          <a:xfrm>
            <a:off x="3825608" y="2526968"/>
            <a:ext cx="605221" cy="670059"/>
          </a:xfrm>
          <a:prstGeom prst="flowChartConnector">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397778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ポジション紹介～</a:t>
            </a:r>
            <a:r>
              <a:rPr kumimoji="1" lang="en-US" altLang="ja-JP" dirty="0"/>
              <a:t>DEF</a:t>
            </a:r>
            <a:r>
              <a:rPr kumimoji="1" lang="ja-JP" altLang="en-US" dirty="0"/>
              <a:t>～</a:t>
            </a:r>
          </a:p>
        </p:txBody>
      </p:sp>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31" y="2566614"/>
            <a:ext cx="4424538" cy="32373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円/楕円 3"/>
          <p:cNvSpPr/>
          <p:nvPr/>
        </p:nvSpPr>
        <p:spPr>
          <a:xfrm rot="989732">
            <a:off x="3172593" y="3265687"/>
            <a:ext cx="767266" cy="946538"/>
          </a:xfrm>
          <a:prstGeom prst="ellipse">
            <a:avLst/>
          </a:prstGeom>
          <a:solidFill>
            <a:srgbClr val="FFC000">
              <a:alpha val="0"/>
            </a:srgbClr>
          </a:solidFill>
          <a:ln w="31750">
            <a:solidFill>
              <a:srgbClr val="FC04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円/楕円 8"/>
          <p:cNvSpPr/>
          <p:nvPr/>
        </p:nvSpPr>
        <p:spPr>
          <a:xfrm>
            <a:off x="2299200" y="4385372"/>
            <a:ext cx="754801" cy="770548"/>
          </a:xfrm>
          <a:prstGeom prst="ellipse">
            <a:avLst/>
          </a:prstGeom>
          <a:solidFill>
            <a:srgbClr val="FFC000">
              <a:alpha val="0"/>
            </a:srgbClr>
          </a:solid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円/楕円 9"/>
          <p:cNvSpPr/>
          <p:nvPr/>
        </p:nvSpPr>
        <p:spPr>
          <a:xfrm>
            <a:off x="2821457" y="2566874"/>
            <a:ext cx="717170" cy="689991"/>
          </a:xfrm>
          <a:prstGeom prst="ellipse">
            <a:avLst/>
          </a:prstGeom>
          <a:solidFill>
            <a:srgbClr val="FFC000">
              <a:alpha val="0"/>
            </a:srgbClr>
          </a:solid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円/楕円 10"/>
          <p:cNvSpPr/>
          <p:nvPr/>
        </p:nvSpPr>
        <p:spPr>
          <a:xfrm>
            <a:off x="989363" y="2880696"/>
            <a:ext cx="733772" cy="752338"/>
          </a:xfrm>
          <a:prstGeom prst="ellipse">
            <a:avLst/>
          </a:prstGeom>
          <a:solidFill>
            <a:srgbClr val="FFC000">
              <a:alpha val="0"/>
            </a:srgbClr>
          </a:solid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円/楕円 12"/>
          <p:cNvSpPr/>
          <p:nvPr/>
        </p:nvSpPr>
        <p:spPr>
          <a:xfrm>
            <a:off x="1723135" y="3420447"/>
            <a:ext cx="769653" cy="790077"/>
          </a:xfrm>
          <a:prstGeom prst="ellipse">
            <a:avLst/>
          </a:prstGeom>
          <a:solidFill>
            <a:srgbClr val="FFC000">
              <a:alpha val="0"/>
            </a:srgbClr>
          </a:solid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円/楕円 13"/>
          <p:cNvSpPr/>
          <p:nvPr/>
        </p:nvSpPr>
        <p:spPr>
          <a:xfrm>
            <a:off x="2145268" y="3093758"/>
            <a:ext cx="676189" cy="653377"/>
          </a:xfrm>
          <a:prstGeom prst="ellipse">
            <a:avLst/>
          </a:prstGeom>
          <a:solidFill>
            <a:srgbClr val="FFC000">
              <a:alpha val="0"/>
            </a:srgbClr>
          </a:solidFill>
          <a:ln w="317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p:cNvSpPr txBox="1"/>
          <p:nvPr/>
        </p:nvSpPr>
        <p:spPr>
          <a:xfrm>
            <a:off x="4618010" y="2490037"/>
            <a:ext cx="4456785" cy="1200329"/>
          </a:xfrm>
          <a:prstGeom prst="rect">
            <a:avLst/>
          </a:prstGeom>
          <a:solidFill>
            <a:srgbClr val="FD5FDB"/>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kumimoji="1" lang="ja-JP" altLang="en-US" sz="2400" dirty="0">
                <a:solidFill>
                  <a:schemeClr val="tx1"/>
                </a:solidFill>
              </a:rPr>
              <a:t>・</a:t>
            </a:r>
            <a:r>
              <a:rPr kumimoji="1" lang="en-US" altLang="ja-JP" sz="2400" dirty="0">
                <a:solidFill>
                  <a:schemeClr val="tx1"/>
                </a:solidFill>
              </a:rPr>
              <a:t>DL</a:t>
            </a:r>
            <a:r>
              <a:rPr kumimoji="1" lang="ja-JP" altLang="en-US" sz="2400" dirty="0">
                <a:solidFill>
                  <a:schemeClr val="tx1"/>
                </a:solidFill>
              </a:rPr>
              <a:t>（ディフェンスライン）</a:t>
            </a:r>
            <a:endParaRPr kumimoji="1" lang="en-US" altLang="ja-JP" sz="2400" dirty="0">
              <a:solidFill>
                <a:schemeClr val="tx1"/>
              </a:solidFill>
            </a:endParaRPr>
          </a:p>
          <a:p>
            <a:r>
              <a:rPr kumimoji="1" lang="ja-JP" altLang="en-US" sz="2400" dirty="0">
                <a:solidFill>
                  <a:schemeClr val="tx1"/>
                </a:solidFill>
              </a:rPr>
              <a:t>：相手を押し込み攻撃を</a:t>
            </a:r>
            <a:endParaRPr kumimoji="1" lang="en-US" altLang="ja-JP" sz="2400" dirty="0">
              <a:solidFill>
                <a:schemeClr val="tx1"/>
              </a:solidFill>
            </a:endParaRPr>
          </a:p>
          <a:p>
            <a:r>
              <a:rPr lang="ja-JP" altLang="en-US" sz="2400" dirty="0">
                <a:solidFill>
                  <a:schemeClr val="tx1"/>
                </a:solidFill>
              </a:rPr>
              <a:t>　　　　　　　　　</a:t>
            </a:r>
            <a:r>
              <a:rPr kumimoji="1" lang="ja-JP" altLang="en-US" sz="2400" dirty="0">
                <a:solidFill>
                  <a:schemeClr val="tx1"/>
                </a:solidFill>
              </a:rPr>
              <a:t>くい止める</a:t>
            </a:r>
          </a:p>
        </p:txBody>
      </p:sp>
      <p:sp>
        <p:nvSpPr>
          <p:cNvPr id="12" name="テキスト ボックス 11"/>
          <p:cNvSpPr txBox="1"/>
          <p:nvPr/>
        </p:nvSpPr>
        <p:spPr>
          <a:xfrm>
            <a:off x="628650" y="1512070"/>
            <a:ext cx="8090676" cy="954107"/>
          </a:xfrm>
          <a:prstGeom prst="rect">
            <a:avLst/>
          </a:prstGeom>
          <a:noFill/>
        </p:spPr>
        <p:txBody>
          <a:bodyPr wrap="none" rtlCol="0">
            <a:spAutoFit/>
          </a:bodyPr>
          <a:lstStyle/>
          <a:p>
            <a:r>
              <a:rPr kumimoji="1" lang="ja-JP" altLang="en-US" sz="2800" dirty="0"/>
              <a:t>ディフェンスの</a:t>
            </a:r>
            <a:r>
              <a:rPr kumimoji="1" lang="en-US" altLang="ja-JP" sz="2800" dirty="0"/>
              <a:t>11</a:t>
            </a:r>
            <a:r>
              <a:rPr kumimoji="1" lang="ja-JP" altLang="en-US" sz="2800" dirty="0"/>
              <a:t>人の選手にもそれぞれに名前が</a:t>
            </a:r>
            <a:endParaRPr kumimoji="1" lang="en-US" altLang="ja-JP" sz="2800" dirty="0"/>
          </a:p>
          <a:p>
            <a:r>
              <a:rPr lang="ja-JP" altLang="en-US" sz="2800" dirty="0"/>
              <a:t>ついている。</a:t>
            </a:r>
            <a:endParaRPr kumimoji="1" lang="ja-JP" altLang="en-US" sz="2800" dirty="0"/>
          </a:p>
        </p:txBody>
      </p:sp>
      <p:sp>
        <p:nvSpPr>
          <p:cNvPr id="13" name="テキスト ボックス 12"/>
          <p:cNvSpPr txBox="1"/>
          <p:nvPr/>
        </p:nvSpPr>
        <p:spPr>
          <a:xfrm>
            <a:off x="4618010" y="3785207"/>
            <a:ext cx="4343077" cy="1200329"/>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kumimoji="1" lang="ja-JP" altLang="en-US" sz="2400" dirty="0">
                <a:solidFill>
                  <a:schemeClr val="tx1"/>
                </a:solidFill>
              </a:rPr>
              <a:t>・</a:t>
            </a:r>
            <a:r>
              <a:rPr kumimoji="1" lang="en-US" altLang="ja-JP" sz="2400" dirty="0">
                <a:solidFill>
                  <a:schemeClr val="tx1"/>
                </a:solidFill>
              </a:rPr>
              <a:t>LB</a:t>
            </a:r>
            <a:r>
              <a:rPr kumimoji="1" lang="ja-JP" altLang="en-US" sz="2400" dirty="0">
                <a:solidFill>
                  <a:schemeClr val="tx1"/>
                </a:solidFill>
              </a:rPr>
              <a:t>（ラインバッカー）</a:t>
            </a:r>
            <a:endParaRPr kumimoji="1" lang="en-US" altLang="ja-JP" sz="2400" dirty="0">
              <a:solidFill>
                <a:schemeClr val="tx1"/>
              </a:solidFill>
            </a:endParaRPr>
          </a:p>
          <a:p>
            <a:r>
              <a:rPr lang="ja-JP" altLang="en-US" sz="2400" dirty="0">
                <a:solidFill>
                  <a:schemeClr val="tx1"/>
                </a:solidFill>
              </a:rPr>
              <a:t>：相手のプレーを瞬時に判断して、相手をタックルする</a:t>
            </a:r>
            <a:endParaRPr kumimoji="1" lang="ja-JP" altLang="en-US" sz="2400" dirty="0">
              <a:solidFill>
                <a:schemeClr val="tx1"/>
              </a:solidFill>
            </a:endParaRPr>
          </a:p>
        </p:txBody>
      </p:sp>
      <p:sp>
        <p:nvSpPr>
          <p:cNvPr id="14" name="テキスト ボックス 13"/>
          <p:cNvSpPr txBox="1"/>
          <p:nvPr/>
        </p:nvSpPr>
        <p:spPr>
          <a:xfrm>
            <a:off x="4618010" y="5080377"/>
            <a:ext cx="3993210" cy="1200329"/>
          </a:xfrm>
          <a:prstGeom prst="rect">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kumimoji="1" lang="ja-JP" altLang="en-US" sz="2400" dirty="0">
                <a:solidFill>
                  <a:schemeClr val="tx1"/>
                </a:solidFill>
              </a:rPr>
              <a:t>・</a:t>
            </a:r>
            <a:r>
              <a:rPr kumimoji="1" lang="en-US" altLang="ja-JP" sz="2400" dirty="0">
                <a:solidFill>
                  <a:schemeClr val="tx1"/>
                </a:solidFill>
              </a:rPr>
              <a:t>DB(</a:t>
            </a:r>
            <a:r>
              <a:rPr kumimoji="1" lang="ja-JP" altLang="en-US" sz="2400" dirty="0">
                <a:solidFill>
                  <a:schemeClr val="tx1"/>
                </a:solidFill>
              </a:rPr>
              <a:t>ディフェンスバック）</a:t>
            </a:r>
            <a:endParaRPr kumimoji="1" lang="en-US" altLang="ja-JP" sz="2400" dirty="0">
              <a:solidFill>
                <a:schemeClr val="tx1"/>
              </a:solidFill>
            </a:endParaRPr>
          </a:p>
          <a:p>
            <a:r>
              <a:rPr lang="ja-JP" altLang="en-US" sz="2400" dirty="0">
                <a:solidFill>
                  <a:schemeClr val="tx1"/>
                </a:solidFill>
              </a:rPr>
              <a:t>：後方でパスを守る、</a:t>
            </a:r>
            <a:endParaRPr lang="en-US" altLang="ja-JP" sz="2400" dirty="0">
              <a:solidFill>
                <a:schemeClr val="tx1"/>
              </a:solidFill>
            </a:endParaRPr>
          </a:p>
          <a:p>
            <a:r>
              <a:rPr lang="ja-JP" altLang="en-US" sz="2400" dirty="0">
                <a:solidFill>
                  <a:schemeClr val="tx1"/>
                </a:solidFill>
              </a:rPr>
              <a:t>　　　　　　　　最後の砦</a:t>
            </a:r>
            <a:endParaRPr kumimoji="1" lang="ja-JP" altLang="en-US" sz="2400" dirty="0">
              <a:solidFill>
                <a:schemeClr val="tx1"/>
              </a:solidFill>
            </a:endParaRPr>
          </a:p>
        </p:txBody>
      </p:sp>
    </p:spTree>
    <p:extLst>
      <p:ext uri="{BB962C8B-B14F-4D97-AF65-F5344CB8AC3E}">
        <p14:creationId xmlns:p14="http://schemas.microsoft.com/office/powerpoint/2010/main" val="4200209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saturation sat="99000"/>
                    </a14:imgEffect>
                  </a14:imgLayer>
                </a14:imgProps>
              </a:ext>
              <a:ext uri="{28A0092B-C50C-407E-A947-70E740481C1C}">
                <a14:useLocalDpi xmlns:a14="http://schemas.microsoft.com/office/drawing/2010/main" val="0"/>
              </a:ext>
            </a:extLst>
          </a:blip>
          <a:stretch>
            <a:fillRect/>
          </a:stretch>
        </p:blipFill>
        <p:spPr>
          <a:xfrm>
            <a:off x="0" y="1481135"/>
            <a:ext cx="9144000" cy="6096000"/>
          </a:xfrm>
          <a:prstGeom prst="rect">
            <a:avLst/>
          </a:prstGeom>
        </p:spPr>
      </p:pic>
      <p:sp>
        <p:nvSpPr>
          <p:cNvPr id="8" name="ドーナツ 7"/>
          <p:cNvSpPr/>
          <p:nvPr/>
        </p:nvSpPr>
        <p:spPr>
          <a:xfrm>
            <a:off x="2528888" y="2451494"/>
            <a:ext cx="3848100" cy="3409953"/>
          </a:xfrm>
          <a:prstGeom prst="donut">
            <a:avLst>
              <a:gd name="adj" fmla="val 8361"/>
            </a:avLst>
          </a:prstGeom>
          <a:gradFill flip="none" rotWithShape="1">
            <a:gsLst>
              <a:gs pos="0">
                <a:schemeClr val="tx1">
                  <a:tint val="66000"/>
                  <a:satMod val="160000"/>
                  <a:shade val="30000"/>
                  <a:satMod val="115000"/>
                </a:schemeClr>
              </a:gs>
              <a:gs pos="50000">
                <a:schemeClr val="tx1">
                  <a:tint val="66000"/>
                  <a:satMod val="160000"/>
                  <a:shade val="67500"/>
                  <a:satMod val="115000"/>
                </a:schemeClr>
              </a:gs>
              <a:gs pos="100000">
                <a:schemeClr val="tx1">
                  <a:tint val="66000"/>
                  <a:satMod val="16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タイトル 1"/>
          <p:cNvSpPr>
            <a:spLocks noGrp="1"/>
          </p:cNvSpPr>
          <p:nvPr>
            <p:ph type="title"/>
          </p:nvPr>
        </p:nvSpPr>
        <p:spPr/>
        <p:txBody>
          <a:bodyPr>
            <a:normAutofit/>
          </a:bodyPr>
          <a:lstStyle/>
          <a:p>
            <a:r>
              <a:rPr kumimoji="1" lang="ja-JP" altLang="en-US" dirty="0"/>
              <a:t>ポジション紹介～</a:t>
            </a:r>
            <a:r>
              <a:rPr lang="en-US" altLang="ja-JP" dirty="0"/>
              <a:t>STAFF</a:t>
            </a:r>
            <a:r>
              <a:rPr kumimoji="1" lang="ja-JP" altLang="en-US" dirty="0"/>
              <a:t>～</a:t>
            </a:r>
          </a:p>
        </p:txBody>
      </p:sp>
      <p:sp>
        <p:nvSpPr>
          <p:cNvPr id="4" name="円/楕円 3"/>
          <p:cNvSpPr/>
          <p:nvPr/>
        </p:nvSpPr>
        <p:spPr>
          <a:xfrm>
            <a:off x="1257300" y="1969888"/>
            <a:ext cx="2686050" cy="1981200"/>
          </a:xfrm>
          <a:prstGeom prst="ellipse">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err="1">
                <a:solidFill>
                  <a:schemeClr val="tx1"/>
                </a:solidFill>
              </a:rPr>
              <a:t>GrMG</a:t>
            </a:r>
            <a:endParaRPr kumimoji="1" lang="ja-JP" altLang="en-US" sz="4000" b="1" dirty="0">
              <a:solidFill>
                <a:schemeClr val="tx1"/>
              </a:solidFill>
            </a:endParaRPr>
          </a:p>
        </p:txBody>
      </p:sp>
      <p:sp>
        <p:nvSpPr>
          <p:cNvPr id="5" name="円/楕円 4"/>
          <p:cNvSpPr/>
          <p:nvPr/>
        </p:nvSpPr>
        <p:spPr>
          <a:xfrm>
            <a:off x="4962526" y="1969888"/>
            <a:ext cx="2686050" cy="1981200"/>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000" b="1" dirty="0">
                <a:solidFill>
                  <a:schemeClr val="tx1"/>
                </a:solidFill>
              </a:rPr>
              <a:t>AT</a:t>
            </a:r>
            <a:endParaRPr kumimoji="1" lang="ja-JP" altLang="en-US" sz="4000" b="1" dirty="0">
              <a:solidFill>
                <a:schemeClr val="tx1"/>
              </a:solidFill>
            </a:endParaRPr>
          </a:p>
        </p:txBody>
      </p:sp>
      <p:sp>
        <p:nvSpPr>
          <p:cNvPr id="6" name="円/楕円 5"/>
          <p:cNvSpPr/>
          <p:nvPr/>
        </p:nvSpPr>
        <p:spPr>
          <a:xfrm>
            <a:off x="1257300" y="4529135"/>
            <a:ext cx="2686050" cy="198120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000" b="1" dirty="0">
                <a:solidFill>
                  <a:schemeClr val="tx1"/>
                </a:solidFill>
              </a:rPr>
              <a:t>AS</a:t>
            </a:r>
            <a:endParaRPr kumimoji="1" lang="ja-JP" altLang="en-US" sz="4000" b="1" dirty="0">
              <a:solidFill>
                <a:schemeClr val="tx1"/>
              </a:solidFill>
            </a:endParaRPr>
          </a:p>
        </p:txBody>
      </p:sp>
      <p:sp>
        <p:nvSpPr>
          <p:cNvPr id="7" name="円/楕円 6"/>
          <p:cNvSpPr/>
          <p:nvPr/>
        </p:nvSpPr>
        <p:spPr>
          <a:xfrm>
            <a:off x="4962526" y="4529135"/>
            <a:ext cx="2686050" cy="1981200"/>
          </a:xfrm>
          <a:prstGeom prst="ellipse">
            <a:avLst/>
          </a:prstGeom>
          <a:gradFill flip="none" rotWithShape="1">
            <a:gsLst>
              <a:gs pos="0">
                <a:srgbClr val="FD5FDB">
                  <a:tint val="66000"/>
                  <a:satMod val="160000"/>
                </a:srgbClr>
              </a:gs>
              <a:gs pos="50000">
                <a:srgbClr val="FD5FDB">
                  <a:tint val="44500"/>
                  <a:satMod val="160000"/>
                </a:srgbClr>
              </a:gs>
              <a:gs pos="100000">
                <a:srgbClr val="FD5FDB">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a:solidFill>
                  <a:schemeClr val="tx1"/>
                </a:solidFill>
              </a:rPr>
              <a:t>広報</a:t>
            </a:r>
            <a:r>
              <a:rPr kumimoji="1" lang="en-US" altLang="ja-JP" sz="4000" b="1" dirty="0">
                <a:solidFill>
                  <a:schemeClr val="tx1"/>
                </a:solidFill>
              </a:rPr>
              <a:t>MG</a:t>
            </a:r>
            <a:endParaRPr kumimoji="1" lang="ja-JP" altLang="en-US" sz="4000" b="1" dirty="0">
              <a:solidFill>
                <a:schemeClr val="tx1"/>
              </a:solidFill>
            </a:endParaRPr>
          </a:p>
        </p:txBody>
      </p:sp>
      <p:sp>
        <p:nvSpPr>
          <p:cNvPr id="9" name="テキスト ボックス 8"/>
          <p:cNvSpPr txBox="1"/>
          <p:nvPr/>
        </p:nvSpPr>
        <p:spPr>
          <a:xfrm>
            <a:off x="1885949" y="3860034"/>
            <a:ext cx="5343525" cy="830997"/>
          </a:xfrm>
          <a:prstGeom prst="rect">
            <a:avLst/>
          </a:prstGeom>
          <a:noFill/>
        </p:spPr>
        <p:txBody>
          <a:bodyPr wrap="square" rtlCol="0">
            <a:spAutoFit/>
          </a:bodyPr>
          <a:lstStyle/>
          <a:p>
            <a:pPr algn="ctr"/>
            <a:r>
              <a:rPr kumimoji="1" lang="en-US" altLang="ja-JP" sz="2400" b="1" dirty="0"/>
              <a:t>4</a:t>
            </a:r>
            <a:r>
              <a:rPr kumimoji="1" lang="ja-JP" altLang="en-US" sz="2400" b="1" dirty="0"/>
              <a:t>ユニットが連携を取り力を合わせ</a:t>
            </a:r>
            <a:endParaRPr kumimoji="1" lang="en-US" altLang="ja-JP" sz="2400" b="1" dirty="0"/>
          </a:p>
          <a:p>
            <a:pPr algn="ctr"/>
            <a:r>
              <a:rPr lang="ja-JP" altLang="en-US" sz="2400" b="1" dirty="0"/>
              <a:t>約</a:t>
            </a:r>
            <a:r>
              <a:rPr lang="en-US" altLang="ja-JP" sz="2400" b="1" dirty="0"/>
              <a:t>100</a:t>
            </a:r>
            <a:r>
              <a:rPr lang="ja-JP" altLang="en-US" sz="2400" b="1" dirty="0"/>
              <a:t>名のこの大きなチームを動かす</a:t>
            </a:r>
            <a:endParaRPr kumimoji="1" lang="ja-JP" altLang="en-US" sz="2400" b="1" dirty="0"/>
          </a:p>
        </p:txBody>
      </p:sp>
    </p:spTree>
    <p:extLst>
      <p:ext uri="{BB962C8B-B14F-4D97-AF65-F5344CB8AC3E}">
        <p14:creationId xmlns:p14="http://schemas.microsoft.com/office/powerpoint/2010/main" val="1735351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アメリカンフットボールとは</a:t>
            </a:r>
          </a:p>
        </p:txBody>
      </p:sp>
      <p:sp>
        <p:nvSpPr>
          <p:cNvPr id="5" name="テキスト ボックス 4"/>
          <p:cNvSpPr txBox="1"/>
          <p:nvPr/>
        </p:nvSpPr>
        <p:spPr>
          <a:xfrm>
            <a:off x="1034875" y="2000250"/>
            <a:ext cx="1419225" cy="461665"/>
          </a:xfrm>
          <a:prstGeom prst="rect">
            <a:avLst/>
          </a:prstGeom>
          <a:noFill/>
        </p:spPr>
        <p:txBody>
          <a:bodyPr wrap="square" rtlCol="0">
            <a:spAutoFit/>
          </a:bodyPr>
          <a:lstStyle/>
          <a:p>
            <a:r>
              <a:rPr kumimoji="1" lang="ja-JP" altLang="en-US" sz="2400" dirty="0"/>
              <a:t>アメフト</a:t>
            </a:r>
          </a:p>
        </p:txBody>
      </p:sp>
      <p:pic>
        <p:nvPicPr>
          <p:cNvPr id="6" name="図 5"/>
          <p:cNvPicPr>
            <a:picLocks noChangeAspect="1"/>
          </p:cNvPicPr>
          <p:nvPr/>
        </p:nvPicPr>
        <p:blipFill>
          <a:blip r:embed="rId2"/>
          <a:stretch>
            <a:fillRect/>
          </a:stretch>
        </p:blipFill>
        <p:spPr>
          <a:xfrm>
            <a:off x="69503" y="2590800"/>
            <a:ext cx="3349971" cy="2233314"/>
          </a:xfrm>
          <a:prstGeom prst="rect">
            <a:avLst/>
          </a:prstGeom>
        </p:spPr>
      </p:pic>
      <p:sp>
        <p:nvSpPr>
          <p:cNvPr id="7" name="右矢印 6"/>
          <p:cNvSpPr/>
          <p:nvPr/>
        </p:nvSpPr>
        <p:spPr>
          <a:xfrm>
            <a:off x="3752850" y="3333750"/>
            <a:ext cx="923925" cy="581025"/>
          </a:xfrm>
          <a:prstGeom prst="rightArrow">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019800" y="2092583"/>
            <a:ext cx="1752600" cy="369332"/>
          </a:xfrm>
          <a:prstGeom prst="rect">
            <a:avLst/>
          </a:prstGeom>
          <a:noFill/>
        </p:spPr>
        <p:txBody>
          <a:bodyPr wrap="square" rtlCol="0">
            <a:spAutoFit/>
          </a:bodyPr>
          <a:lstStyle/>
          <a:p>
            <a:r>
              <a:rPr kumimoji="1" lang="ja-JP" altLang="en-US" dirty="0"/>
              <a:t>チェス</a:t>
            </a:r>
          </a:p>
        </p:txBody>
      </p:sp>
      <p:pic>
        <p:nvPicPr>
          <p:cNvPr id="9" name="図 8"/>
          <p:cNvPicPr>
            <a:picLocks noChangeAspect="1"/>
          </p:cNvPicPr>
          <p:nvPr/>
        </p:nvPicPr>
        <p:blipFill>
          <a:blip r:embed="rId3"/>
          <a:stretch>
            <a:fillRect/>
          </a:stretch>
        </p:blipFill>
        <p:spPr>
          <a:xfrm>
            <a:off x="4917728" y="2590800"/>
            <a:ext cx="3349971" cy="2233314"/>
          </a:xfrm>
          <a:prstGeom prst="rect">
            <a:avLst/>
          </a:prstGeom>
        </p:spPr>
      </p:pic>
      <p:sp>
        <p:nvSpPr>
          <p:cNvPr id="10" name="テキスト ボックス 9"/>
          <p:cNvSpPr txBox="1"/>
          <p:nvPr/>
        </p:nvSpPr>
        <p:spPr>
          <a:xfrm>
            <a:off x="900111" y="5339030"/>
            <a:ext cx="7377113" cy="1077218"/>
          </a:xfrm>
          <a:prstGeom prst="rect">
            <a:avLst/>
          </a:prstGeom>
          <a:noFill/>
        </p:spPr>
        <p:txBody>
          <a:bodyPr wrap="square" rtlCol="0">
            <a:spAutoFit/>
          </a:bodyPr>
          <a:lstStyle/>
          <a:p>
            <a:r>
              <a:rPr kumimoji="1" lang="ja-JP" altLang="en-US" sz="2400" dirty="0"/>
              <a:t>コーチ、スタッフが考え抜いた</a:t>
            </a:r>
            <a:r>
              <a:rPr kumimoji="1" lang="ja-JP" altLang="en-US" sz="3200" dirty="0">
                <a:solidFill>
                  <a:srgbClr val="FF0000"/>
                </a:solidFill>
              </a:rPr>
              <a:t>一手</a:t>
            </a:r>
            <a:r>
              <a:rPr kumimoji="1" lang="en-US" altLang="ja-JP" sz="3200" dirty="0">
                <a:solidFill>
                  <a:srgbClr val="FF0000"/>
                </a:solidFill>
              </a:rPr>
              <a:t>(</a:t>
            </a:r>
            <a:r>
              <a:rPr kumimoji="1" lang="ja-JP" altLang="en-US" sz="3200" dirty="0">
                <a:solidFill>
                  <a:srgbClr val="FF0000"/>
                </a:solidFill>
              </a:rPr>
              <a:t>戦略</a:t>
            </a:r>
            <a:r>
              <a:rPr kumimoji="1" lang="en-US" altLang="ja-JP" sz="3200" dirty="0">
                <a:solidFill>
                  <a:srgbClr val="FF0000"/>
                </a:solidFill>
              </a:rPr>
              <a:t>)</a:t>
            </a:r>
            <a:r>
              <a:rPr kumimoji="1" lang="ja-JP" altLang="en-US" sz="2400" dirty="0"/>
              <a:t>を</a:t>
            </a:r>
            <a:endParaRPr kumimoji="1" lang="en-US" altLang="ja-JP" sz="2400" dirty="0"/>
          </a:p>
          <a:p>
            <a:r>
              <a:rPr kumimoji="1" lang="ja-JP" altLang="en-US" sz="2400" dirty="0"/>
              <a:t>フィールドの選手が全力で</a:t>
            </a:r>
            <a:r>
              <a:rPr kumimoji="1" lang="ja-JP" altLang="en-US" sz="3200" dirty="0">
                <a:solidFill>
                  <a:srgbClr val="FF0000"/>
                </a:solidFill>
              </a:rPr>
              <a:t>遂行し、闘う</a:t>
            </a:r>
          </a:p>
        </p:txBody>
      </p:sp>
      <p:sp>
        <p:nvSpPr>
          <p:cNvPr id="11" name="テキスト ボックス 10"/>
          <p:cNvSpPr txBox="1"/>
          <p:nvPr/>
        </p:nvSpPr>
        <p:spPr>
          <a:xfrm>
            <a:off x="2057400" y="5585251"/>
            <a:ext cx="6019800" cy="830997"/>
          </a:xfrm>
          <a:prstGeom prst="rect">
            <a:avLst/>
          </a:prstGeom>
          <a:noFill/>
        </p:spPr>
        <p:txBody>
          <a:bodyPr wrap="square" rtlCol="0">
            <a:spAutoFit/>
          </a:bodyPr>
          <a:lstStyle/>
          <a:p>
            <a:r>
              <a:rPr kumimoji="1" lang="ja-JP" altLang="en-US" sz="4800" dirty="0">
                <a:solidFill>
                  <a:srgbClr val="FF0000"/>
                </a:solidFill>
              </a:rPr>
              <a:t>心技体</a:t>
            </a:r>
            <a:r>
              <a:rPr kumimoji="1" lang="ja-JP" altLang="en-US" sz="3600" dirty="0"/>
              <a:t>と</a:t>
            </a:r>
            <a:r>
              <a:rPr kumimoji="1" lang="ja-JP" altLang="en-US" sz="4800" dirty="0">
                <a:solidFill>
                  <a:srgbClr val="0070C0"/>
                </a:solidFill>
              </a:rPr>
              <a:t>知</a:t>
            </a:r>
            <a:r>
              <a:rPr kumimoji="1" lang="ja-JP" altLang="en-US" sz="3600" dirty="0"/>
              <a:t>の融合</a:t>
            </a:r>
          </a:p>
        </p:txBody>
      </p:sp>
    </p:spTree>
    <p:extLst>
      <p:ext uri="{BB962C8B-B14F-4D97-AF65-F5344CB8AC3E}">
        <p14:creationId xmlns:p14="http://schemas.microsoft.com/office/powerpoint/2010/main" val="36387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0" grpId="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6326" y="127793"/>
            <a:ext cx="7549115" cy="1167607"/>
          </a:xfrm>
        </p:spPr>
        <p:txBody>
          <a:bodyPr>
            <a:noAutofit/>
          </a:bodyPr>
          <a:lstStyle/>
          <a:p>
            <a:r>
              <a:rPr kumimoji="1" lang="ja-JP" altLang="en-US" sz="3600" dirty="0"/>
              <a:t>ポジション紹介</a:t>
            </a:r>
            <a:br>
              <a:rPr kumimoji="1" lang="en-US" altLang="ja-JP" sz="3600" dirty="0"/>
            </a:br>
            <a:r>
              <a:rPr kumimoji="1" lang="ja-JP" altLang="en-US" sz="3600" dirty="0"/>
              <a:t>～</a:t>
            </a:r>
            <a:r>
              <a:rPr lang="en-US" altLang="ja-JP" sz="3600" dirty="0" err="1"/>
              <a:t>GrMG</a:t>
            </a:r>
            <a:r>
              <a:rPr lang="en-US" altLang="ja-JP" sz="3600" dirty="0"/>
              <a:t>(</a:t>
            </a:r>
            <a:r>
              <a:rPr lang="ja-JP" altLang="en-US" sz="3600" dirty="0"/>
              <a:t>グラウンドマネージャー</a:t>
            </a:r>
            <a:r>
              <a:rPr lang="en-US" altLang="ja-JP" sz="3600" dirty="0"/>
              <a:t>)</a:t>
            </a:r>
            <a:r>
              <a:rPr kumimoji="1" lang="ja-JP" altLang="en-US" sz="3600" dirty="0"/>
              <a:t>～</a:t>
            </a:r>
          </a:p>
        </p:txBody>
      </p:sp>
      <p:sp>
        <p:nvSpPr>
          <p:cNvPr id="3" name="コンテンツ プレースホルダー 2"/>
          <p:cNvSpPr>
            <a:spLocks noGrp="1"/>
          </p:cNvSpPr>
          <p:nvPr>
            <p:ph idx="1"/>
          </p:nvPr>
        </p:nvSpPr>
        <p:spPr/>
        <p:txBody>
          <a:bodyPr>
            <a:normAutofit/>
          </a:bodyPr>
          <a:lstStyle/>
          <a:p>
            <a:pPr marL="0" indent="0">
              <a:buNone/>
            </a:pPr>
            <a:r>
              <a:rPr kumimoji="1" lang="ja-JP" altLang="en-US" sz="2400" dirty="0"/>
              <a:t>グラウンドでの全体練習を取り仕切り、より</a:t>
            </a:r>
            <a:r>
              <a:rPr lang="ja-JP" altLang="en-US" sz="2400" dirty="0"/>
              <a:t>密度の濃い練習を作り運営することを目指すユニットです。また、</a:t>
            </a:r>
            <a:r>
              <a:rPr lang="en-US" altLang="ja-JP" sz="2400" dirty="0"/>
              <a:t>1</a:t>
            </a:r>
            <a:r>
              <a:rPr lang="ja-JP" altLang="en-US" sz="2400" dirty="0"/>
              <a:t>人</a:t>
            </a:r>
            <a:r>
              <a:rPr lang="en-US" altLang="ja-JP" sz="2400" dirty="0"/>
              <a:t>1</a:t>
            </a:r>
            <a:r>
              <a:rPr lang="ja-JP" altLang="en-US" sz="2400" dirty="0"/>
              <a:t>人専属ポジションを持ち、コーチと共に選手の技術向上をサポートし、成長を促すことで、一人の男の子を一人前のアメフト選手へと育て上げる役目を果たします。</a:t>
            </a:r>
            <a:endParaRPr kumimoji="1" lang="en-US" altLang="ja-JP" sz="2000" dirty="0"/>
          </a:p>
          <a:p>
            <a:pPr marL="0" indent="0">
              <a:buNone/>
            </a:pPr>
            <a:r>
              <a:rPr lang="ja-JP" altLang="en-US" sz="2000" dirty="0"/>
              <a:t>★主な仕事</a:t>
            </a:r>
            <a:endParaRPr lang="en-US" altLang="ja-JP" sz="2000" dirty="0"/>
          </a:p>
          <a:p>
            <a:pPr marL="0" indent="0">
              <a:buNone/>
            </a:pPr>
            <a:r>
              <a:rPr lang="ja-JP" altLang="en-US" sz="2000" dirty="0"/>
              <a:t>練習準備、仕切り、タイムキーパー、ビデオ撮影、球出し、</a:t>
            </a:r>
            <a:r>
              <a:rPr lang="en-US" altLang="ja-JP" sz="2000" dirty="0"/>
              <a:t>Play Call</a:t>
            </a:r>
            <a:r>
              <a:rPr lang="ja-JP" altLang="en-US" sz="2000" dirty="0"/>
              <a:t>伝達、学生委員（他チームとの仲介）、スカウティングビデオの撮影、会計</a:t>
            </a:r>
            <a:endParaRPr lang="en-US" altLang="ja-JP" sz="2000" dirty="0"/>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1000" y="4864308"/>
            <a:ext cx="2861999" cy="1908000"/>
          </a:xfrm>
          <a:prstGeom prst="rect">
            <a:avLst/>
          </a:prstGeom>
          <a:solidFill>
            <a:schemeClr val="accent2"/>
          </a:solidFill>
          <a:ln w="57150">
            <a:solidFill>
              <a:schemeClr val="accent2"/>
            </a:solidFill>
          </a:ln>
        </p:spPr>
      </p:pic>
      <p:pic>
        <p:nvPicPr>
          <p:cNvPr id="11" name="図 10">
            <a:extLst>
              <a:ext uri="{FF2B5EF4-FFF2-40B4-BE49-F238E27FC236}">
                <a16:creationId xmlns:a16="http://schemas.microsoft.com/office/drawing/2014/main" id="{400D5799-64C7-45DA-9D23-C91D520D8E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26" y="4864308"/>
            <a:ext cx="2861999" cy="1908000"/>
          </a:xfrm>
          <a:prstGeom prst="rect">
            <a:avLst/>
          </a:prstGeom>
          <a:ln w="57150">
            <a:solidFill>
              <a:schemeClr val="accent1"/>
            </a:solidFill>
          </a:ln>
        </p:spPr>
      </p:pic>
      <p:pic>
        <p:nvPicPr>
          <p:cNvPr id="13" name="図 12">
            <a:extLst>
              <a:ext uri="{FF2B5EF4-FFF2-40B4-BE49-F238E27FC236}">
                <a16:creationId xmlns:a16="http://schemas.microsoft.com/office/drawing/2014/main" id="{B439B6CA-1250-476D-A9C8-0CC390A14F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95" t="21498" r="32225" b="17422"/>
          <a:stretch/>
        </p:blipFill>
        <p:spPr>
          <a:xfrm>
            <a:off x="6175674" y="4864308"/>
            <a:ext cx="2861999" cy="1907804"/>
          </a:xfrm>
          <a:prstGeom prst="rect">
            <a:avLst/>
          </a:prstGeom>
          <a:ln w="57150">
            <a:solidFill>
              <a:schemeClr val="accent1"/>
            </a:solidFill>
          </a:ln>
        </p:spPr>
      </p:pic>
    </p:spTree>
    <p:extLst>
      <p:ext uri="{BB962C8B-B14F-4D97-AF65-F5344CB8AC3E}">
        <p14:creationId xmlns:p14="http://schemas.microsoft.com/office/powerpoint/2010/main" val="3645433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6567" y="127793"/>
            <a:ext cx="7116283" cy="1167607"/>
          </a:xfrm>
        </p:spPr>
        <p:txBody>
          <a:bodyPr>
            <a:normAutofit/>
          </a:bodyPr>
          <a:lstStyle/>
          <a:p>
            <a:r>
              <a:rPr kumimoji="1" lang="ja-JP" altLang="en-US" sz="3600" dirty="0"/>
              <a:t>ポジション紹介</a:t>
            </a:r>
            <a:br>
              <a:rPr kumimoji="1" lang="en-US" altLang="ja-JP" sz="3600" dirty="0"/>
            </a:br>
            <a:r>
              <a:rPr kumimoji="1" lang="ja-JP" altLang="en-US" sz="3600" dirty="0"/>
              <a:t>～</a:t>
            </a:r>
            <a:r>
              <a:rPr lang="en-US" altLang="ja-JP" sz="3600" dirty="0"/>
              <a:t>AT(</a:t>
            </a:r>
            <a:r>
              <a:rPr lang="ja-JP" altLang="en-US" sz="3600" dirty="0"/>
              <a:t>アスレチックトレーナー</a:t>
            </a:r>
            <a:r>
              <a:rPr lang="en-US" altLang="ja-JP" sz="3600" dirty="0"/>
              <a:t>)</a:t>
            </a:r>
            <a:r>
              <a:rPr kumimoji="1" lang="ja-JP" altLang="en-US" sz="3600" dirty="0"/>
              <a:t>～</a:t>
            </a:r>
          </a:p>
        </p:txBody>
      </p:sp>
      <p:sp>
        <p:nvSpPr>
          <p:cNvPr id="3" name="コンテンツ プレースホルダー 2"/>
          <p:cNvSpPr>
            <a:spLocks noGrp="1"/>
          </p:cNvSpPr>
          <p:nvPr>
            <p:ph idx="1"/>
          </p:nvPr>
        </p:nvSpPr>
        <p:spPr/>
        <p:txBody>
          <a:bodyPr/>
          <a:lstStyle/>
          <a:p>
            <a:pPr marL="0" indent="0">
              <a:buNone/>
            </a:pPr>
            <a:r>
              <a:rPr lang="ja-JP" altLang="en-US" sz="2400" dirty="0"/>
              <a:t>トレーニング、健康管理などにより、選手のフィジカルアップ、怪我予防・復帰を目指すユニットです。コンタクトスポーツである以上、強靭な体は強いチームの必須条件です。選手が試合で最大限のパフォーマンスを発揮することに責任をもって取り組んでいます。</a:t>
            </a:r>
            <a:endParaRPr kumimoji="1" lang="en-US" altLang="ja-JP" sz="1800" dirty="0"/>
          </a:p>
          <a:p>
            <a:pPr marL="0" indent="0">
              <a:buNone/>
            </a:pPr>
            <a:r>
              <a:rPr lang="ja-JP" altLang="en-US" sz="2000" dirty="0"/>
              <a:t>★主な仕事</a:t>
            </a:r>
            <a:endParaRPr lang="en-US" altLang="ja-JP" sz="2000" dirty="0"/>
          </a:p>
          <a:p>
            <a:pPr marL="0" indent="0">
              <a:buNone/>
            </a:pPr>
            <a:r>
              <a:rPr kumimoji="1" lang="ja-JP" altLang="en-US" sz="2000" dirty="0"/>
              <a:t>テーピング、水分補給、応急処置、トレーニングの考案・仕切り、怪我人の復帰プランの考案・サポート、フィジカル管理、食事管理、健康管理</a:t>
            </a:r>
          </a:p>
        </p:txBody>
      </p:sp>
      <p:pic>
        <p:nvPicPr>
          <p:cNvPr id="7" name="図 6">
            <a:extLst>
              <a:ext uri="{FF2B5EF4-FFF2-40B4-BE49-F238E27FC236}">
                <a16:creationId xmlns:a16="http://schemas.microsoft.com/office/drawing/2014/main" id="{681C677F-7984-41FE-AD48-3B62CF5E92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8695" y="4872699"/>
            <a:ext cx="2870617" cy="1913550"/>
          </a:xfrm>
          <a:prstGeom prst="rect">
            <a:avLst/>
          </a:prstGeom>
          <a:ln w="57150">
            <a:solidFill>
              <a:schemeClr val="accent1"/>
            </a:solidFill>
          </a:ln>
        </p:spPr>
      </p:pic>
      <p:pic>
        <p:nvPicPr>
          <p:cNvPr id="9" name="図 8">
            <a:extLst>
              <a:ext uri="{FF2B5EF4-FFF2-40B4-BE49-F238E27FC236}">
                <a16:creationId xmlns:a16="http://schemas.microsoft.com/office/drawing/2014/main" id="{E2491732-1FD6-40BE-8071-4620C20610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6692" y="4872505"/>
            <a:ext cx="2870616" cy="1913744"/>
          </a:xfrm>
          <a:prstGeom prst="rect">
            <a:avLst/>
          </a:prstGeom>
          <a:ln w="57150">
            <a:solidFill>
              <a:schemeClr val="accent2"/>
            </a:solidFill>
          </a:ln>
        </p:spPr>
      </p:pic>
      <p:pic>
        <p:nvPicPr>
          <p:cNvPr id="13" name="図 12">
            <a:extLst>
              <a:ext uri="{FF2B5EF4-FFF2-40B4-BE49-F238E27FC236}">
                <a16:creationId xmlns:a16="http://schemas.microsoft.com/office/drawing/2014/main" id="{7F4ABB3F-05AC-4280-B5BC-A19656469D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88" y="4872505"/>
            <a:ext cx="2870616" cy="1913744"/>
          </a:xfrm>
          <a:prstGeom prst="rect">
            <a:avLst/>
          </a:prstGeom>
          <a:ln w="57150">
            <a:solidFill>
              <a:schemeClr val="accent1"/>
            </a:solidFill>
          </a:ln>
        </p:spPr>
      </p:pic>
    </p:spTree>
    <p:extLst>
      <p:ext uri="{BB962C8B-B14F-4D97-AF65-F5344CB8AC3E}">
        <p14:creationId xmlns:p14="http://schemas.microsoft.com/office/powerpoint/2010/main" val="3529742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B30C9B91-D551-4C29-8B6E-4EBB9BE749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9000" y="4870141"/>
            <a:ext cx="2862000" cy="1908000"/>
          </a:xfrm>
          <a:prstGeom prst="rect">
            <a:avLst/>
          </a:prstGeom>
          <a:ln w="57150">
            <a:solidFill>
              <a:schemeClr val="accent1"/>
            </a:solidFill>
          </a:ln>
        </p:spPr>
      </p:pic>
      <p:sp>
        <p:nvSpPr>
          <p:cNvPr id="2" name="タイトル 1"/>
          <p:cNvSpPr>
            <a:spLocks noGrp="1"/>
          </p:cNvSpPr>
          <p:nvPr>
            <p:ph type="title"/>
          </p:nvPr>
        </p:nvSpPr>
        <p:spPr>
          <a:xfrm>
            <a:off x="446567" y="127793"/>
            <a:ext cx="7116283" cy="1167607"/>
          </a:xfrm>
        </p:spPr>
        <p:txBody>
          <a:bodyPr>
            <a:normAutofit/>
          </a:bodyPr>
          <a:lstStyle/>
          <a:p>
            <a:r>
              <a:rPr kumimoji="1" lang="ja-JP" altLang="en-US" sz="3600" dirty="0"/>
              <a:t>ポジション紹介</a:t>
            </a:r>
            <a:br>
              <a:rPr kumimoji="1" lang="en-US" altLang="ja-JP" sz="3600" dirty="0"/>
            </a:br>
            <a:r>
              <a:rPr kumimoji="1" lang="ja-JP" altLang="en-US" sz="3600" dirty="0"/>
              <a:t>～</a:t>
            </a:r>
            <a:r>
              <a:rPr lang="en-US" altLang="ja-JP" sz="3600" dirty="0"/>
              <a:t>AS(</a:t>
            </a:r>
            <a:r>
              <a:rPr lang="ja-JP" altLang="en-US" sz="3600" dirty="0"/>
              <a:t>アナライジングスタッフ</a:t>
            </a:r>
            <a:r>
              <a:rPr lang="en-US" altLang="ja-JP" sz="3600" dirty="0"/>
              <a:t>)</a:t>
            </a:r>
            <a:r>
              <a:rPr kumimoji="1" lang="ja-JP" altLang="en-US" sz="3600" dirty="0"/>
              <a:t>～</a:t>
            </a:r>
          </a:p>
        </p:txBody>
      </p:sp>
      <p:sp>
        <p:nvSpPr>
          <p:cNvPr id="3" name="コンテンツ プレースホルダー 2"/>
          <p:cNvSpPr>
            <a:spLocks noGrp="1"/>
          </p:cNvSpPr>
          <p:nvPr>
            <p:ph idx="1"/>
          </p:nvPr>
        </p:nvSpPr>
        <p:spPr/>
        <p:txBody>
          <a:bodyPr>
            <a:normAutofit/>
          </a:bodyPr>
          <a:lstStyle/>
          <a:p>
            <a:pPr marL="0" indent="0">
              <a:buNone/>
            </a:pPr>
            <a:r>
              <a:rPr kumimoji="1" lang="ja-JP" altLang="en-US" sz="2400" dirty="0"/>
              <a:t>対戦校の分析、新</a:t>
            </a:r>
            <a:r>
              <a:rPr kumimoji="1" lang="en-US" altLang="ja-JP" sz="2400" dirty="0"/>
              <a:t>Play</a:t>
            </a:r>
            <a:r>
              <a:rPr kumimoji="1" lang="ja-JP" altLang="en-US" sz="2400" dirty="0"/>
              <a:t>の考案、練習反省の取り仕切りなど、チームの頭脳と</a:t>
            </a:r>
            <a:r>
              <a:rPr lang="ja-JP" altLang="en-US" sz="2400" dirty="0"/>
              <a:t>して</a:t>
            </a:r>
            <a:r>
              <a:rPr kumimoji="1" lang="ja-JP" altLang="en-US" sz="2400" dirty="0"/>
              <a:t>勝利に貢献します。“フィールド上のチェス”と言われるほどの頭脳戦であるアメフトにおいて、知識からチームを育て、戦術を組んでチームを動かす</a:t>
            </a:r>
            <a:r>
              <a:rPr kumimoji="1" lang="en-US" altLang="ja-JP" sz="2400" dirty="0"/>
              <a:t>AS</a:t>
            </a:r>
            <a:r>
              <a:rPr kumimoji="1" lang="ja-JP" altLang="en-US" sz="2400" dirty="0"/>
              <a:t>は、影のキープレーヤーともなれる存在です。</a:t>
            </a:r>
            <a:endParaRPr kumimoji="1" lang="en-US" altLang="ja-JP" sz="2400" dirty="0"/>
          </a:p>
          <a:p>
            <a:pPr marL="0" indent="0">
              <a:buNone/>
            </a:pPr>
            <a:r>
              <a:rPr lang="ja-JP" altLang="en-US" sz="2000" dirty="0"/>
              <a:t>★主な仕事</a:t>
            </a:r>
            <a:endParaRPr lang="en-US" altLang="ja-JP" sz="2000" dirty="0"/>
          </a:p>
          <a:p>
            <a:pPr marL="0" indent="0">
              <a:buNone/>
            </a:pPr>
            <a:r>
              <a:rPr kumimoji="1" lang="ja-JP" altLang="en-US" sz="2000" dirty="0"/>
              <a:t>対戦校の戦略</a:t>
            </a:r>
            <a:r>
              <a:rPr lang="ja-JP" altLang="en-US" sz="2000" dirty="0"/>
              <a:t>分析、練習内容の考案、レビュー</a:t>
            </a:r>
            <a:r>
              <a:rPr kumimoji="1" lang="ja-JP" altLang="en-US" sz="2000" dirty="0"/>
              <a:t>、ミーティングの運営、</a:t>
            </a:r>
            <a:r>
              <a:rPr kumimoji="1" lang="en-US" altLang="ja-JP" sz="2000" dirty="0"/>
              <a:t>Play Book</a:t>
            </a:r>
            <a:r>
              <a:rPr kumimoji="1" lang="ja-JP" altLang="en-US" sz="2000" dirty="0"/>
              <a:t>の作成、選手への勉強会、</a:t>
            </a:r>
            <a:r>
              <a:rPr kumimoji="1" lang="en-US" altLang="ja-JP" sz="2000" dirty="0"/>
              <a:t>Play Call</a:t>
            </a:r>
            <a:r>
              <a:rPr kumimoji="1" lang="ja-JP" altLang="en-US" sz="2000" dirty="0"/>
              <a:t>考案（</a:t>
            </a:r>
            <a:r>
              <a:rPr kumimoji="1" lang="en-US" altLang="ja-JP" sz="2000" dirty="0"/>
              <a:t>※</a:t>
            </a:r>
            <a:r>
              <a:rPr kumimoji="1" lang="ja-JP" altLang="en-US" sz="2000" dirty="0"/>
              <a:t>春</a:t>
            </a:r>
            <a:r>
              <a:rPr lang="ja-JP" altLang="en-US" sz="2000" dirty="0"/>
              <a:t>のみ）無線類の管理</a:t>
            </a:r>
            <a:endParaRPr kumimoji="1" lang="ja-JP" altLang="en-US" sz="2000" dirty="0"/>
          </a:p>
        </p:txBody>
      </p:sp>
      <p:pic>
        <p:nvPicPr>
          <p:cNvPr id="16" name="図 15">
            <a:extLst>
              <a:ext uri="{FF2B5EF4-FFF2-40B4-BE49-F238E27FC236}">
                <a16:creationId xmlns:a16="http://schemas.microsoft.com/office/drawing/2014/main" id="{8FB19030-0001-4334-8CC6-C09DADCACC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92" t="19376" r="19376" b="10892"/>
          <a:stretch/>
        </p:blipFill>
        <p:spPr>
          <a:xfrm>
            <a:off x="3141000" y="4870141"/>
            <a:ext cx="2862000" cy="1908000"/>
          </a:xfrm>
          <a:prstGeom prst="rect">
            <a:avLst/>
          </a:prstGeom>
          <a:ln w="57150">
            <a:solidFill>
              <a:schemeClr val="accent2"/>
            </a:solidFill>
          </a:ln>
        </p:spPr>
      </p:pic>
      <p:pic>
        <p:nvPicPr>
          <p:cNvPr id="18" name="図 17">
            <a:extLst>
              <a:ext uri="{FF2B5EF4-FFF2-40B4-BE49-F238E27FC236}">
                <a16:creationId xmlns:a16="http://schemas.microsoft.com/office/drawing/2014/main" id="{08E042B3-5AF4-4EEE-A70A-0D8DD2AB19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187" t="4836" r="22095" b="35445"/>
          <a:stretch/>
        </p:blipFill>
        <p:spPr>
          <a:xfrm>
            <a:off x="93000" y="4870141"/>
            <a:ext cx="2862000" cy="1907999"/>
          </a:xfrm>
          <a:prstGeom prst="rect">
            <a:avLst/>
          </a:prstGeom>
          <a:ln w="57150">
            <a:solidFill>
              <a:schemeClr val="accent1"/>
            </a:solidFill>
          </a:ln>
        </p:spPr>
      </p:pic>
    </p:spTree>
    <p:extLst>
      <p:ext uri="{BB962C8B-B14F-4D97-AF65-F5344CB8AC3E}">
        <p14:creationId xmlns:p14="http://schemas.microsoft.com/office/powerpoint/2010/main" val="3270313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6567" y="127793"/>
            <a:ext cx="7116283" cy="1167607"/>
          </a:xfrm>
        </p:spPr>
        <p:txBody>
          <a:bodyPr>
            <a:normAutofit/>
          </a:bodyPr>
          <a:lstStyle/>
          <a:p>
            <a:r>
              <a:rPr kumimoji="1" lang="ja-JP" altLang="en-US" sz="3600" dirty="0"/>
              <a:t>ポジション紹介</a:t>
            </a:r>
            <a:br>
              <a:rPr kumimoji="1" lang="en-US" altLang="ja-JP" sz="3600" dirty="0"/>
            </a:br>
            <a:r>
              <a:rPr kumimoji="1" lang="ja-JP" altLang="en-US" sz="3600" dirty="0"/>
              <a:t>～</a:t>
            </a:r>
            <a:r>
              <a:rPr lang="en-US" altLang="ja-JP" sz="3600" dirty="0"/>
              <a:t>MG(</a:t>
            </a:r>
            <a:r>
              <a:rPr lang="ja-JP" altLang="en-US" sz="3600" dirty="0"/>
              <a:t>広報担当マネージャー</a:t>
            </a:r>
            <a:r>
              <a:rPr lang="en-US" altLang="ja-JP" sz="3600" dirty="0"/>
              <a:t>)</a:t>
            </a:r>
            <a:r>
              <a:rPr kumimoji="1" lang="ja-JP" altLang="en-US" sz="3600" dirty="0"/>
              <a:t>～</a:t>
            </a:r>
          </a:p>
        </p:txBody>
      </p:sp>
      <p:sp>
        <p:nvSpPr>
          <p:cNvPr id="3" name="コンテンツ プレースホルダー 2"/>
          <p:cNvSpPr>
            <a:spLocks noGrp="1"/>
          </p:cNvSpPr>
          <p:nvPr>
            <p:ph idx="1"/>
          </p:nvPr>
        </p:nvSpPr>
        <p:spPr>
          <a:xfrm>
            <a:off x="628649" y="1657349"/>
            <a:ext cx="8201025" cy="4519613"/>
          </a:xfrm>
        </p:spPr>
        <p:txBody>
          <a:bodyPr>
            <a:normAutofit/>
          </a:bodyPr>
          <a:lstStyle/>
          <a:p>
            <a:pPr marL="0" indent="0">
              <a:buNone/>
            </a:pPr>
            <a:r>
              <a:rPr kumimoji="1" lang="ja-JP" altLang="en-US" sz="2400" dirty="0"/>
              <a:t>広報係として各関係機関と連携を取り、部活動の運営、宣伝に取り組むことで、影からチームを支えるユニットです。より多くの人に東工大</a:t>
            </a:r>
            <a:r>
              <a:rPr kumimoji="1" lang="en-US" altLang="ja-JP" sz="2400" dirty="0"/>
              <a:t>Buffaloes</a:t>
            </a:r>
            <a:r>
              <a:rPr kumimoji="1" lang="ja-JP" altLang="en-US" sz="2400" dirty="0"/>
              <a:t>を知ってもらい、チームにとってよりよい環境を作ることを目指しています。</a:t>
            </a:r>
            <a:endParaRPr kumimoji="1" lang="en-US" altLang="ja-JP" sz="2400" dirty="0"/>
          </a:p>
          <a:p>
            <a:pPr marL="0" indent="0">
              <a:buNone/>
            </a:pPr>
            <a:r>
              <a:rPr lang="ja-JP" altLang="en-US" sz="2000" dirty="0"/>
              <a:t>★主な仕事</a:t>
            </a:r>
            <a:endParaRPr lang="en-US" altLang="ja-JP" sz="2000" dirty="0"/>
          </a:p>
          <a:p>
            <a:pPr marL="0" indent="0">
              <a:buNone/>
            </a:pPr>
            <a:r>
              <a:rPr kumimoji="1" lang="en-US" altLang="ja-JP" sz="2000" dirty="0"/>
              <a:t>Year Book</a:t>
            </a:r>
            <a:r>
              <a:rPr kumimoji="1" lang="ja-JP" altLang="en-US" sz="2000" dirty="0"/>
              <a:t>の制作、</a:t>
            </a:r>
            <a:r>
              <a:rPr kumimoji="1" lang="en-US" altLang="ja-JP" sz="2000" dirty="0"/>
              <a:t>HP</a:t>
            </a:r>
            <a:r>
              <a:rPr kumimoji="1" lang="ja-JP" altLang="en-US" sz="2000" dirty="0"/>
              <a:t>の更新、</a:t>
            </a:r>
            <a:r>
              <a:rPr kumimoji="1" lang="en-US" altLang="ja-JP" sz="2000" dirty="0"/>
              <a:t>SNS</a:t>
            </a:r>
            <a:r>
              <a:rPr kumimoji="1" lang="ja-JP" altLang="en-US" sz="2000" dirty="0" err="1"/>
              <a:t>での</a:t>
            </a:r>
            <a:r>
              <a:rPr kumimoji="1" lang="ja-JP" altLang="en-US" sz="2000" dirty="0"/>
              <a:t>情報発信、広告ポスターの作成、地域交流イベントの開催、新歓イベントの運営、ハイライト動画制作、大学との仲介、寄付金の依頼</a:t>
            </a: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30" y="5436954"/>
            <a:ext cx="619218" cy="619218"/>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7" y="6067426"/>
            <a:ext cx="1325562" cy="662781"/>
          </a:xfrm>
          <a:prstGeom prst="rect">
            <a:avLst/>
          </a:prstGeom>
        </p:spPr>
      </p:pic>
      <p:pic>
        <p:nvPicPr>
          <p:cNvPr id="10" name="図 9">
            <a:extLst>
              <a:ext uri="{FF2B5EF4-FFF2-40B4-BE49-F238E27FC236}">
                <a16:creationId xmlns:a16="http://schemas.microsoft.com/office/drawing/2014/main" id="{05BEE03F-1E8B-4877-8A69-F4BBD649E1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5478" y="4518888"/>
            <a:ext cx="3316979" cy="2211319"/>
          </a:xfrm>
          <a:prstGeom prst="rect">
            <a:avLst/>
          </a:prstGeom>
          <a:ln w="57150">
            <a:solidFill>
              <a:schemeClr val="accent1"/>
            </a:solidFill>
          </a:ln>
        </p:spPr>
      </p:pic>
      <p:pic>
        <p:nvPicPr>
          <p:cNvPr id="12" name="図 11">
            <a:extLst>
              <a:ext uri="{FF2B5EF4-FFF2-40B4-BE49-F238E27FC236}">
                <a16:creationId xmlns:a16="http://schemas.microsoft.com/office/drawing/2014/main" id="{C1FEB740-DF17-4070-ABF5-B0D4BB2A18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7138" y="4685401"/>
            <a:ext cx="1880412" cy="1878292"/>
          </a:xfrm>
          <a:prstGeom prst="rect">
            <a:avLst/>
          </a:prstGeom>
          <a:ln w="57150">
            <a:solidFill>
              <a:schemeClr val="accent2"/>
            </a:solidFill>
          </a:ln>
        </p:spPr>
      </p:pic>
    </p:spTree>
    <p:extLst>
      <p:ext uri="{BB962C8B-B14F-4D97-AF65-F5344CB8AC3E}">
        <p14:creationId xmlns:p14="http://schemas.microsoft.com/office/powerpoint/2010/main" val="3873282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09A60C-AC64-40B0-9F97-984A7F8D7635}"/>
              </a:ext>
            </a:extLst>
          </p:cNvPr>
          <p:cNvSpPr>
            <a:spLocks noGrp="1"/>
          </p:cNvSpPr>
          <p:nvPr>
            <p:ph type="title"/>
          </p:nvPr>
        </p:nvSpPr>
        <p:spPr/>
        <p:txBody>
          <a:bodyPr/>
          <a:lstStyle/>
          <a:p>
            <a:r>
              <a:rPr kumimoji="1" lang="ja-JP" altLang="en-US" dirty="0"/>
              <a:t>秋季リーグ戦</a:t>
            </a:r>
          </a:p>
        </p:txBody>
      </p:sp>
      <p:sp>
        <p:nvSpPr>
          <p:cNvPr id="7" name="正方形/長方形 6">
            <a:extLst>
              <a:ext uri="{FF2B5EF4-FFF2-40B4-BE49-F238E27FC236}">
                <a16:creationId xmlns:a16="http://schemas.microsoft.com/office/drawing/2014/main" id="{24C5762B-6582-43BE-91DE-A3CB4A27FBAB}"/>
              </a:ext>
            </a:extLst>
          </p:cNvPr>
          <p:cNvSpPr/>
          <p:nvPr/>
        </p:nvSpPr>
        <p:spPr>
          <a:xfrm>
            <a:off x="1084246" y="1576708"/>
            <a:ext cx="1980029" cy="523220"/>
          </a:xfrm>
          <a:prstGeom prst="rect">
            <a:avLst/>
          </a:prstGeom>
        </p:spPr>
        <p:txBody>
          <a:bodyPr wrap="none">
            <a:spAutoFit/>
          </a:bodyPr>
          <a:lstStyle/>
          <a:p>
            <a:r>
              <a:rPr lang="ja-JP" altLang="en-US" sz="2800" dirty="0"/>
              <a:t>リーグ編成</a:t>
            </a:r>
            <a:endParaRPr lang="en-US" altLang="ja-JP" sz="2800" dirty="0"/>
          </a:p>
        </p:txBody>
      </p:sp>
      <p:sp>
        <p:nvSpPr>
          <p:cNvPr id="8" name="正方形/長方形 7">
            <a:extLst>
              <a:ext uri="{FF2B5EF4-FFF2-40B4-BE49-F238E27FC236}">
                <a16:creationId xmlns:a16="http://schemas.microsoft.com/office/drawing/2014/main" id="{FE607B4B-448C-47E7-ADD5-18BCABABC885}"/>
              </a:ext>
            </a:extLst>
          </p:cNvPr>
          <p:cNvSpPr/>
          <p:nvPr/>
        </p:nvSpPr>
        <p:spPr>
          <a:xfrm>
            <a:off x="1630005" y="2166958"/>
            <a:ext cx="888513" cy="523220"/>
          </a:xfrm>
          <a:prstGeom prst="rect">
            <a:avLst/>
          </a:prstGeom>
          <a:ln w="28575">
            <a:solidFill>
              <a:schemeClr val="tx1">
                <a:lumMod val="95000"/>
                <a:lumOff val="5000"/>
              </a:schemeClr>
            </a:solidFill>
          </a:ln>
        </p:spPr>
        <p:txBody>
          <a:bodyPr wrap="none">
            <a:spAutoFit/>
          </a:bodyPr>
          <a:lstStyle/>
          <a:p>
            <a:r>
              <a:rPr lang="en-US" altLang="ja-JP" sz="2800" dirty="0"/>
              <a:t>Top8</a:t>
            </a:r>
          </a:p>
        </p:txBody>
      </p:sp>
      <p:sp>
        <p:nvSpPr>
          <p:cNvPr id="9" name="正方形/長方形 8">
            <a:extLst>
              <a:ext uri="{FF2B5EF4-FFF2-40B4-BE49-F238E27FC236}">
                <a16:creationId xmlns:a16="http://schemas.microsoft.com/office/drawing/2014/main" id="{0554C6CC-7453-484E-9521-9CF9330F0E13}"/>
              </a:ext>
            </a:extLst>
          </p:cNvPr>
          <p:cNvSpPr/>
          <p:nvPr/>
        </p:nvSpPr>
        <p:spPr>
          <a:xfrm>
            <a:off x="1667740" y="3167390"/>
            <a:ext cx="813043" cy="523220"/>
          </a:xfrm>
          <a:prstGeom prst="rect">
            <a:avLst/>
          </a:prstGeom>
          <a:ln w="28575">
            <a:solidFill>
              <a:schemeClr val="tx1">
                <a:lumMod val="95000"/>
                <a:lumOff val="5000"/>
              </a:schemeClr>
            </a:solidFill>
          </a:ln>
        </p:spPr>
        <p:txBody>
          <a:bodyPr wrap="none">
            <a:spAutoFit/>
          </a:bodyPr>
          <a:lstStyle/>
          <a:p>
            <a:r>
              <a:rPr lang="en-US" altLang="ja-JP" sz="2800" dirty="0"/>
              <a:t>Big8</a:t>
            </a:r>
          </a:p>
        </p:txBody>
      </p:sp>
      <p:sp>
        <p:nvSpPr>
          <p:cNvPr id="10" name="正方形/長方形 9">
            <a:extLst>
              <a:ext uri="{FF2B5EF4-FFF2-40B4-BE49-F238E27FC236}">
                <a16:creationId xmlns:a16="http://schemas.microsoft.com/office/drawing/2014/main" id="{8D76EF79-0ED5-4439-9D13-D0008E256682}"/>
              </a:ext>
            </a:extLst>
          </p:cNvPr>
          <p:cNvSpPr/>
          <p:nvPr/>
        </p:nvSpPr>
        <p:spPr>
          <a:xfrm>
            <a:off x="848667" y="4167822"/>
            <a:ext cx="934871" cy="523220"/>
          </a:xfrm>
          <a:prstGeom prst="rect">
            <a:avLst/>
          </a:prstGeom>
          <a:ln w="28575">
            <a:solidFill>
              <a:schemeClr val="tx1">
                <a:lumMod val="95000"/>
                <a:lumOff val="5000"/>
              </a:schemeClr>
            </a:solidFill>
          </a:ln>
        </p:spPr>
        <p:txBody>
          <a:bodyPr wrap="none">
            <a:spAutoFit/>
          </a:bodyPr>
          <a:lstStyle/>
          <a:p>
            <a:r>
              <a:rPr lang="en-US" altLang="ja-JP" sz="2800" dirty="0"/>
              <a:t>2</a:t>
            </a:r>
            <a:r>
              <a:rPr lang="ja-JP" altLang="en-US" sz="2800" dirty="0"/>
              <a:t>部</a:t>
            </a:r>
            <a:r>
              <a:rPr lang="en-US" altLang="ja-JP" sz="2800" dirty="0"/>
              <a:t>A</a:t>
            </a:r>
          </a:p>
        </p:txBody>
      </p:sp>
      <p:sp>
        <p:nvSpPr>
          <p:cNvPr id="11" name="正方形/長方形 10">
            <a:extLst>
              <a:ext uri="{FF2B5EF4-FFF2-40B4-BE49-F238E27FC236}">
                <a16:creationId xmlns:a16="http://schemas.microsoft.com/office/drawing/2014/main" id="{94A26D4F-3CE7-4634-A8B3-D4E4FDA7CAAA}"/>
              </a:ext>
            </a:extLst>
          </p:cNvPr>
          <p:cNvSpPr/>
          <p:nvPr/>
        </p:nvSpPr>
        <p:spPr>
          <a:xfrm>
            <a:off x="2377808" y="4167822"/>
            <a:ext cx="922047" cy="523220"/>
          </a:xfrm>
          <a:prstGeom prst="rect">
            <a:avLst/>
          </a:prstGeom>
          <a:ln w="28575">
            <a:solidFill>
              <a:schemeClr val="tx1">
                <a:lumMod val="95000"/>
                <a:lumOff val="5000"/>
              </a:schemeClr>
            </a:solidFill>
          </a:ln>
        </p:spPr>
        <p:txBody>
          <a:bodyPr wrap="none">
            <a:spAutoFit/>
          </a:bodyPr>
          <a:lstStyle/>
          <a:p>
            <a:r>
              <a:rPr lang="en-US" altLang="ja-JP" sz="2800" dirty="0"/>
              <a:t>2</a:t>
            </a:r>
            <a:r>
              <a:rPr lang="ja-JP" altLang="en-US" sz="2800" dirty="0"/>
              <a:t>部</a:t>
            </a:r>
            <a:r>
              <a:rPr lang="en-US" altLang="ja-JP" sz="2800" dirty="0"/>
              <a:t>B</a:t>
            </a:r>
          </a:p>
        </p:txBody>
      </p:sp>
      <p:sp>
        <p:nvSpPr>
          <p:cNvPr id="16" name="正方形/長方形 15">
            <a:extLst>
              <a:ext uri="{FF2B5EF4-FFF2-40B4-BE49-F238E27FC236}">
                <a16:creationId xmlns:a16="http://schemas.microsoft.com/office/drawing/2014/main" id="{9A6B239D-08F4-4D3D-B44B-FFF10B9FE123}"/>
              </a:ext>
            </a:extLst>
          </p:cNvPr>
          <p:cNvSpPr/>
          <p:nvPr/>
        </p:nvSpPr>
        <p:spPr>
          <a:xfrm>
            <a:off x="1316682" y="5168254"/>
            <a:ext cx="1515158" cy="523220"/>
          </a:xfrm>
          <a:prstGeom prst="rect">
            <a:avLst/>
          </a:prstGeom>
          <a:ln w="28575">
            <a:solidFill>
              <a:schemeClr val="tx1">
                <a:lumMod val="95000"/>
                <a:lumOff val="5000"/>
              </a:schemeClr>
            </a:solidFill>
          </a:ln>
        </p:spPr>
        <p:txBody>
          <a:bodyPr wrap="none">
            <a:spAutoFit/>
          </a:bodyPr>
          <a:lstStyle/>
          <a:p>
            <a:r>
              <a:rPr lang="en-US" altLang="ja-JP" sz="2800" dirty="0"/>
              <a:t>3</a:t>
            </a:r>
            <a:r>
              <a:rPr lang="ja-JP" altLang="en-US" sz="2800" dirty="0"/>
              <a:t>部</a:t>
            </a:r>
            <a:r>
              <a:rPr lang="en-US" altLang="ja-JP" sz="2800" dirty="0"/>
              <a:t>A</a:t>
            </a:r>
            <a:r>
              <a:rPr lang="ja-JP" altLang="en-US" sz="2800" dirty="0"/>
              <a:t>～</a:t>
            </a:r>
            <a:r>
              <a:rPr lang="en-US" altLang="ja-JP" sz="2800" dirty="0"/>
              <a:t>D</a:t>
            </a:r>
          </a:p>
        </p:txBody>
      </p:sp>
      <p:sp>
        <p:nvSpPr>
          <p:cNvPr id="17" name="正方形/長方形 16">
            <a:extLst>
              <a:ext uri="{FF2B5EF4-FFF2-40B4-BE49-F238E27FC236}">
                <a16:creationId xmlns:a16="http://schemas.microsoft.com/office/drawing/2014/main" id="{F0775DC7-364B-4D1F-ADC2-53121E95C7D2}"/>
              </a:ext>
            </a:extLst>
          </p:cNvPr>
          <p:cNvSpPr/>
          <p:nvPr/>
        </p:nvSpPr>
        <p:spPr>
          <a:xfrm>
            <a:off x="904710" y="6168686"/>
            <a:ext cx="2339102" cy="523220"/>
          </a:xfrm>
          <a:prstGeom prst="rect">
            <a:avLst/>
          </a:prstGeom>
          <a:ln w="28575">
            <a:solidFill>
              <a:schemeClr val="tx1">
                <a:lumMod val="95000"/>
                <a:lumOff val="5000"/>
              </a:schemeClr>
            </a:solidFill>
          </a:ln>
        </p:spPr>
        <p:txBody>
          <a:bodyPr wrap="none">
            <a:spAutoFit/>
          </a:bodyPr>
          <a:lstStyle/>
          <a:p>
            <a:r>
              <a:rPr lang="ja-JP" altLang="en-US" sz="2800" dirty="0"/>
              <a:t>エリアリーグ</a:t>
            </a:r>
            <a:endParaRPr lang="en-US" altLang="ja-JP" sz="2800" dirty="0"/>
          </a:p>
        </p:txBody>
      </p:sp>
      <p:pic>
        <p:nvPicPr>
          <p:cNvPr id="19" name="図 18">
            <a:extLst>
              <a:ext uri="{FF2B5EF4-FFF2-40B4-BE49-F238E27FC236}">
                <a16:creationId xmlns:a16="http://schemas.microsoft.com/office/drawing/2014/main" id="{E65C6E87-8B00-4752-905D-32EDD32809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966"/>
          <a:stretch/>
        </p:blipFill>
        <p:spPr>
          <a:xfrm>
            <a:off x="3724250" y="1801732"/>
            <a:ext cx="5419750" cy="3163824"/>
          </a:xfrm>
          <a:prstGeom prst="rect">
            <a:avLst/>
          </a:prstGeom>
        </p:spPr>
      </p:pic>
      <p:sp>
        <p:nvSpPr>
          <p:cNvPr id="20" name="正方形/長方形 19">
            <a:extLst>
              <a:ext uri="{FF2B5EF4-FFF2-40B4-BE49-F238E27FC236}">
                <a16:creationId xmlns:a16="http://schemas.microsoft.com/office/drawing/2014/main" id="{39187FA1-4D85-49EB-A9C5-6583360874D2}"/>
              </a:ext>
            </a:extLst>
          </p:cNvPr>
          <p:cNvSpPr/>
          <p:nvPr/>
        </p:nvSpPr>
        <p:spPr>
          <a:xfrm>
            <a:off x="3796879" y="2622087"/>
            <a:ext cx="5274453" cy="3996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A8DDDDFE-E9AC-4910-A895-1F5E3DA853F3}"/>
              </a:ext>
            </a:extLst>
          </p:cNvPr>
          <p:cNvSpPr/>
          <p:nvPr/>
        </p:nvSpPr>
        <p:spPr>
          <a:xfrm>
            <a:off x="3841087" y="5429864"/>
            <a:ext cx="5186035" cy="830997"/>
          </a:xfrm>
          <a:prstGeom prst="rect">
            <a:avLst/>
          </a:prstGeom>
        </p:spPr>
        <p:txBody>
          <a:bodyPr wrap="none">
            <a:spAutoFit/>
          </a:bodyPr>
          <a:lstStyle/>
          <a:p>
            <a:pPr algn="ctr"/>
            <a:r>
              <a:rPr lang="en-US" altLang="ja-JP" sz="2400" dirty="0"/>
              <a:t>8</a:t>
            </a:r>
            <a:r>
              <a:rPr lang="ja-JP" altLang="en-US" sz="2400" dirty="0"/>
              <a:t>チームで総当たり戦</a:t>
            </a:r>
            <a:endParaRPr lang="en-US" altLang="ja-JP" sz="2400" dirty="0"/>
          </a:p>
          <a:p>
            <a:pPr algn="ctr"/>
            <a:r>
              <a:rPr lang="ja-JP" altLang="en-US" sz="2400" dirty="0"/>
              <a:t>上位</a:t>
            </a:r>
            <a:r>
              <a:rPr lang="en-US" altLang="ja-JP" sz="2400" dirty="0"/>
              <a:t>2</a:t>
            </a:r>
            <a:r>
              <a:rPr lang="ja-JP" altLang="en-US" sz="2400" dirty="0"/>
              <a:t>チームが</a:t>
            </a:r>
            <a:r>
              <a:rPr lang="en-US" altLang="ja-JP" sz="2400" dirty="0"/>
              <a:t>Big8</a:t>
            </a:r>
            <a:r>
              <a:rPr lang="ja-JP" altLang="en-US" sz="2400" dirty="0"/>
              <a:t>との入替戦に出場</a:t>
            </a:r>
            <a:endParaRPr lang="en-US" altLang="ja-JP" sz="2400" dirty="0"/>
          </a:p>
        </p:txBody>
      </p:sp>
    </p:spTree>
    <p:extLst>
      <p:ext uri="{BB962C8B-B14F-4D97-AF65-F5344CB8AC3E}">
        <p14:creationId xmlns:p14="http://schemas.microsoft.com/office/powerpoint/2010/main" val="97962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500" fill="hold"/>
                                        <p:tgtEl>
                                          <p:spTgt spid="11"/>
                                        </p:tgtEl>
                                        <p:attrNameLst>
                                          <p:attrName>stroke.color</p:attrName>
                                        </p:attrNameLst>
                                      </p:cBhvr>
                                      <p:to>
                                        <a:srgbClr val="FF0000"/>
                                      </p:to>
                                    </p:animClr>
                                    <p:set>
                                      <p:cBhvr>
                                        <p:cTn id="7" dur="500" fill="hold"/>
                                        <p:tgtEl>
                                          <p:spTgt spid="11"/>
                                        </p:tgtEl>
                                        <p:attrNameLst>
                                          <p:attrName>stroke.on</p:attrName>
                                        </p:attrNameLst>
                                      </p:cBhvr>
                                      <p:to>
                                        <p:strVal val="true"/>
                                      </p:to>
                                    </p:set>
                                  </p:childTnLst>
                                </p:cTn>
                              </p:par>
                              <p:par>
                                <p:cTn id="8" presetID="3" presetClass="emph" presetSubtype="2" fill="hold" nodeType="withEffect">
                                  <p:stCondLst>
                                    <p:cond delay="0"/>
                                  </p:stCondLst>
                                  <p:childTnLst>
                                    <p:animClr clrSpc="rgb" dir="cw">
                                      <p:cBhvr override="childStyle">
                                        <p:cTn id="9" dur="500" fill="hold"/>
                                        <p:tgtEl>
                                          <p:spTgt spid="11">
                                            <p:txEl>
                                              <p:pRg st="0" end="0"/>
                                            </p:txEl>
                                          </p:spTgt>
                                        </p:tgtEl>
                                        <p:attrNameLst>
                                          <p:attrName>style.color</p:attrName>
                                        </p:attrNameLst>
                                      </p:cBhvr>
                                      <p:to>
                                        <a:srgbClr val="FF0000"/>
                                      </p:to>
                                    </p:animClr>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アメリカンフットボールとは</a:t>
            </a:r>
          </a:p>
        </p:txBody>
      </p:sp>
      <p:sp>
        <p:nvSpPr>
          <p:cNvPr id="3" name="コンテンツ プレースホルダー 2"/>
          <p:cNvSpPr>
            <a:spLocks noGrp="1"/>
          </p:cNvSpPr>
          <p:nvPr>
            <p:ph idx="1"/>
          </p:nvPr>
        </p:nvSpPr>
        <p:spPr>
          <a:xfrm>
            <a:off x="628650" y="1657349"/>
            <a:ext cx="7886700" cy="1416591"/>
          </a:xfrm>
        </p:spPr>
        <p:txBody>
          <a:bodyPr>
            <a:normAutofit/>
          </a:bodyPr>
          <a:lstStyle/>
          <a:p>
            <a:pPr marL="0" indent="0">
              <a:buNone/>
            </a:pPr>
            <a:r>
              <a:rPr kumimoji="1" lang="ja-JP" altLang="en-US" dirty="0"/>
              <a:t>一言で言うと陣取りゲーム</a:t>
            </a:r>
            <a:endParaRPr kumimoji="1" lang="en-US" altLang="ja-JP" dirty="0"/>
          </a:p>
          <a:p>
            <a:pPr marL="0" indent="0">
              <a:buNone/>
            </a:pPr>
            <a:r>
              <a:rPr lang="en-US" altLang="ja-JP" dirty="0"/>
              <a:t>11vs11</a:t>
            </a:r>
            <a:r>
              <a:rPr lang="ja-JP" altLang="en-US" dirty="0"/>
              <a:t>で戦い、ボールを敵陣最奥までもっていくと得点になる。</a:t>
            </a:r>
            <a:endParaRPr lang="en-US" altLang="ja-JP" dirty="0"/>
          </a:p>
        </p:txBody>
      </p:sp>
      <p:pic>
        <p:nvPicPr>
          <p:cNvPr id="6" name="Picture 2" descr="C:\Users\naoya\Pictures\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743" y="3073940"/>
            <a:ext cx="6356166" cy="36004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正方形/長方形 6"/>
          <p:cNvSpPr/>
          <p:nvPr/>
        </p:nvSpPr>
        <p:spPr>
          <a:xfrm>
            <a:off x="1041298" y="3505988"/>
            <a:ext cx="1202432" cy="2448272"/>
          </a:xfrm>
          <a:prstGeom prst="rect">
            <a:avLst/>
          </a:prstGeom>
          <a:solidFill>
            <a:srgbClr val="727CA3">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8" name="テキスト ボックス 7"/>
          <p:cNvSpPr txBox="1"/>
          <p:nvPr/>
        </p:nvSpPr>
        <p:spPr>
          <a:xfrm>
            <a:off x="1365515" y="3532987"/>
            <a:ext cx="553998" cy="2448272"/>
          </a:xfrm>
          <a:prstGeom prst="rect">
            <a:avLst/>
          </a:prstGeom>
          <a:noFill/>
        </p:spPr>
        <p:txBody>
          <a:bodyPr vert="eaVert" wrap="square" rtlCol="0">
            <a:spAutoFit/>
          </a:bodyPr>
          <a:lstStyle/>
          <a:p>
            <a:r>
              <a:rPr lang="ja-JP" altLang="en-US" dirty="0">
                <a:solidFill>
                  <a:prstClr val="white"/>
                </a:solidFill>
                <a:latin typeface="Gill Sans MT"/>
                <a:ea typeface="ＭＳ Ｐゴシック" panose="020B0600070205080204" pitchFamily="50" charset="-128"/>
              </a:rPr>
              <a:t>　　　</a:t>
            </a:r>
            <a:r>
              <a:rPr lang="ja-JP" altLang="en-US" sz="2400" b="1" dirty="0">
                <a:solidFill>
                  <a:prstClr val="white"/>
                </a:solidFill>
                <a:latin typeface="Gill Sans MT"/>
                <a:ea typeface="ＭＳ Ｐゴシック" panose="020B0600070205080204" pitchFamily="50" charset="-128"/>
              </a:rPr>
              <a:t>自分の陣地</a:t>
            </a:r>
          </a:p>
        </p:txBody>
      </p:sp>
      <p:pic>
        <p:nvPicPr>
          <p:cNvPr id="9" name="Picture 2" descr="C:\Users\naoya\Downloads\ボール.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301" y="4476166"/>
            <a:ext cx="561428" cy="397974"/>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テキスト ボックス 9"/>
          <p:cNvSpPr txBox="1"/>
          <p:nvPr/>
        </p:nvSpPr>
        <p:spPr>
          <a:xfrm>
            <a:off x="6646200" y="4140357"/>
            <a:ext cx="2497800" cy="1569660"/>
          </a:xfrm>
          <a:prstGeom prst="rect">
            <a:avLst/>
          </a:prstGeom>
          <a:noFill/>
        </p:spPr>
        <p:txBody>
          <a:bodyPr wrap="none" rtlCol="0">
            <a:spAutoFit/>
          </a:bodyPr>
          <a:lstStyle/>
          <a:p>
            <a:r>
              <a:rPr lang="ja-JP" altLang="en-US" sz="3200" dirty="0">
                <a:solidFill>
                  <a:srgbClr val="FF0000"/>
                </a:solidFill>
                <a:latin typeface="Gill Sans MT"/>
                <a:ea typeface="ＭＳ Ｐゴシック" panose="020B0600070205080204" pitchFamily="50" charset="-128"/>
              </a:rPr>
              <a:t>得点！</a:t>
            </a:r>
            <a:endParaRPr lang="en-US" altLang="ja-JP" sz="3200" dirty="0">
              <a:solidFill>
                <a:srgbClr val="FF0000"/>
              </a:solidFill>
              <a:latin typeface="Gill Sans MT"/>
              <a:ea typeface="ＭＳ Ｐゴシック" panose="020B0600070205080204" pitchFamily="50" charset="-128"/>
            </a:endParaRPr>
          </a:p>
          <a:p>
            <a:r>
              <a:rPr lang="ja-JP" altLang="en-US" sz="3200" dirty="0">
                <a:solidFill>
                  <a:srgbClr val="FF0000"/>
                </a:solidFill>
                <a:latin typeface="Gill Sans MT"/>
                <a:ea typeface="ＭＳ Ｐゴシック" panose="020B0600070205080204" pitchFamily="50" charset="-128"/>
              </a:rPr>
              <a:t>（タッチダウン</a:t>
            </a:r>
            <a:endParaRPr lang="en-US" altLang="ja-JP" sz="3200" dirty="0">
              <a:solidFill>
                <a:srgbClr val="FF0000"/>
              </a:solidFill>
              <a:latin typeface="Gill Sans MT"/>
              <a:ea typeface="ＭＳ Ｐゴシック" panose="020B0600070205080204" pitchFamily="50" charset="-128"/>
            </a:endParaRPr>
          </a:p>
          <a:p>
            <a:r>
              <a:rPr lang="ja-JP" altLang="en-US" sz="3200" dirty="0">
                <a:solidFill>
                  <a:srgbClr val="FF0000"/>
                </a:solidFill>
                <a:latin typeface="Gill Sans MT"/>
                <a:ea typeface="ＭＳ Ｐゴシック" panose="020B0600070205080204" pitchFamily="50" charset="-128"/>
              </a:rPr>
              <a:t>という）</a:t>
            </a:r>
          </a:p>
        </p:txBody>
      </p:sp>
      <p:sp>
        <p:nvSpPr>
          <p:cNvPr id="11" name="正方形/長方形 10"/>
          <p:cNvSpPr/>
          <p:nvPr/>
        </p:nvSpPr>
        <p:spPr>
          <a:xfrm>
            <a:off x="2243730" y="3501862"/>
            <a:ext cx="3322350" cy="2452398"/>
          </a:xfrm>
          <a:prstGeom prst="rect">
            <a:avLst/>
          </a:prstGeom>
          <a:solidFill>
            <a:srgbClr val="FF0000">
              <a:alpha val="71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Gill Sans MT"/>
              <a:ea typeface="ＭＳ Ｐゴシック" panose="020B0600070205080204" pitchFamily="50" charset="-128"/>
              <a:cs typeface="+mn-cs"/>
            </a:endParaRPr>
          </a:p>
        </p:txBody>
      </p:sp>
      <p:sp>
        <p:nvSpPr>
          <p:cNvPr id="12" name="テキスト ボックス 11"/>
          <p:cNvSpPr txBox="1"/>
          <p:nvPr/>
        </p:nvSpPr>
        <p:spPr>
          <a:xfrm>
            <a:off x="3597128" y="3830908"/>
            <a:ext cx="615553" cy="1852430"/>
          </a:xfrm>
          <a:prstGeom prst="rect">
            <a:avLst/>
          </a:prstGeom>
          <a:noFill/>
        </p:spPr>
        <p:txBody>
          <a:bodyPr vert="eaVert" wrap="none" rtlCol="0">
            <a:spAutoFit/>
          </a:bodyPr>
          <a:lstStyle/>
          <a:p>
            <a:r>
              <a:rPr lang="ja-JP" altLang="en-US" sz="2800" dirty="0">
                <a:solidFill>
                  <a:prstClr val="white"/>
                </a:solidFill>
                <a:latin typeface="Gill Sans MT"/>
                <a:ea typeface="ＭＳ Ｐゴシック" panose="020B0600070205080204" pitchFamily="50" charset="-128"/>
              </a:rPr>
              <a:t>相手の陣地</a:t>
            </a:r>
          </a:p>
        </p:txBody>
      </p:sp>
      <p:sp>
        <p:nvSpPr>
          <p:cNvPr id="13" name="テキスト ボックス 12"/>
          <p:cNvSpPr txBox="1"/>
          <p:nvPr/>
        </p:nvSpPr>
        <p:spPr>
          <a:xfrm>
            <a:off x="1346762" y="3956989"/>
            <a:ext cx="553998" cy="1753028"/>
          </a:xfrm>
          <a:prstGeom prst="rect">
            <a:avLst/>
          </a:prstGeom>
          <a:noFill/>
        </p:spPr>
        <p:txBody>
          <a:bodyPr vert="eaVert" wrap="square" rtlCol="0">
            <a:spAutoFit/>
          </a:bodyPr>
          <a:lstStyle/>
          <a:p>
            <a:r>
              <a:rPr kumimoji="1" lang="ja-JP" altLang="en-US" sz="2400" b="1" dirty="0"/>
              <a:t>オフェンス</a:t>
            </a:r>
          </a:p>
        </p:txBody>
      </p:sp>
      <p:sp>
        <p:nvSpPr>
          <p:cNvPr id="14" name="テキスト ボックス 13"/>
          <p:cNvSpPr txBox="1"/>
          <p:nvPr/>
        </p:nvSpPr>
        <p:spPr>
          <a:xfrm>
            <a:off x="2483223" y="3785876"/>
            <a:ext cx="553998" cy="1964778"/>
          </a:xfrm>
          <a:prstGeom prst="rect">
            <a:avLst/>
          </a:prstGeom>
          <a:noFill/>
        </p:spPr>
        <p:txBody>
          <a:bodyPr vert="eaVert" wrap="square" rtlCol="0">
            <a:spAutoFit/>
          </a:bodyPr>
          <a:lstStyle/>
          <a:p>
            <a:r>
              <a:rPr kumimoji="1" lang="ja-JP" altLang="en-US" sz="2400" b="1" dirty="0"/>
              <a:t>ディフェンス</a:t>
            </a:r>
          </a:p>
        </p:txBody>
      </p:sp>
    </p:spTree>
    <p:extLst>
      <p:ext uri="{BB962C8B-B14F-4D97-AF65-F5344CB8AC3E}">
        <p14:creationId xmlns:p14="http://schemas.microsoft.com/office/powerpoint/2010/main" val="387283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ntr" presetSubtype="0" fill="hold" grpId="3"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2"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3"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3"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2"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2"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grpId="2"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6" presetClass="emph" presetSubtype="0" fill="hold" grpId="0" nodeType="clickEffect">
                                  <p:stCondLst>
                                    <p:cond delay="0"/>
                                  </p:stCondLst>
                                  <p:childTnLst>
                                    <p:animScale>
                                      <p:cBhvr>
                                        <p:cTn id="56" dur="3000" fill="hold"/>
                                        <p:tgtEl>
                                          <p:spTgt spid="7"/>
                                        </p:tgtEl>
                                      </p:cBhvr>
                                      <p:by x="400000" y="100000"/>
                                    </p:animScale>
                                  </p:childTnLst>
                                </p:cTn>
                              </p:par>
                              <p:par>
                                <p:cTn id="57" presetID="42" presetClass="path" presetSubtype="0" fill="hold" grpId="1" nodeType="withEffect">
                                  <p:stCondLst>
                                    <p:cond delay="0"/>
                                  </p:stCondLst>
                                  <p:childTnLst>
                                    <p:animMotion origin="layout" path="M 4.44444E-6 -1.57262E-6 L 0.18628 0.00023 " pathEditMode="relative" rAng="0" ptsTypes="AA">
                                      <p:cBhvr>
                                        <p:cTn id="58" dur="3000" fill="hold"/>
                                        <p:tgtEl>
                                          <p:spTgt spid="7"/>
                                        </p:tgtEl>
                                        <p:attrNameLst>
                                          <p:attrName>ppt_x</p:attrName>
                                          <p:attrName>ppt_y</p:attrName>
                                        </p:attrNameLst>
                                      </p:cBhvr>
                                      <p:rCtr x="9306" y="0"/>
                                    </p:animMotion>
                                  </p:childTnLst>
                                </p:cTn>
                              </p:par>
                              <p:par>
                                <p:cTn id="59" presetID="42" presetClass="path" presetSubtype="0" fill="hold" grpId="0" nodeType="withEffect">
                                  <p:stCondLst>
                                    <p:cond delay="0"/>
                                  </p:stCondLst>
                                  <p:childTnLst>
                                    <p:animMotion origin="layout" path="M -8.33333E-7 -1.57262E-6 L 0.17552 -0.01041 " pathEditMode="relative" rAng="0" ptsTypes="AA">
                                      <p:cBhvr>
                                        <p:cTn id="60" dur="3000" fill="hold"/>
                                        <p:tgtEl>
                                          <p:spTgt spid="8"/>
                                        </p:tgtEl>
                                        <p:attrNameLst>
                                          <p:attrName>ppt_x</p:attrName>
                                          <p:attrName>ppt_y</p:attrName>
                                        </p:attrNameLst>
                                      </p:cBhvr>
                                      <p:rCtr x="8767" y="-532"/>
                                    </p:animMotion>
                                  </p:childTnLst>
                                </p:cTn>
                              </p:par>
                              <p:par>
                                <p:cTn id="61" presetID="42" presetClass="path" presetSubtype="0" fill="hold" nodeType="withEffect">
                                  <p:stCondLst>
                                    <p:cond delay="0"/>
                                  </p:stCondLst>
                                  <p:childTnLst>
                                    <p:animMotion origin="layout" path="M -4.16667E-6 -1.01758E-6 L 0.37257 -0.00301 " pathEditMode="relative" rAng="0" ptsTypes="AA">
                                      <p:cBhvr>
                                        <p:cTn id="62" dur="3000" fill="hold"/>
                                        <p:tgtEl>
                                          <p:spTgt spid="9"/>
                                        </p:tgtEl>
                                        <p:attrNameLst>
                                          <p:attrName>ppt_x</p:attrName>
                                          <p:attrName>ppt_y</p:attrName>
                                        </p:attrNameLst>
                                      </p:cBhvr>
                                      <p:rCtr x="18628" y="-162"/>
                                    </p:animMotion>
                                  </p:childTnLst>
                                </p:cTn>
                              </p:par>
                              <p:par>
                                <p:cTn id="63" presetID="6" presetClass="emph" presetSubtype="0" fill="hold" grpId="0" nodeType="withEffect">
                                  <p:stCondLst>
                                    <p:cond delay="0"/>
                                  </p:stCondLst>
                                  <p:childTnLst>
                                    <p:animScale>
                                      <p:cBhvr>
                                        <p:cTn id="64" dur="3000" fill="hold"/>
                                        <p:tgtEl>
                                          <p:spTgt spid="11"/>
                                        </p:tgtEl>
                                      </p:cBhvr>
                                      <p:by x="0" y="100000"/>
                                    </p:animScale>
                                  </p:childTnLst>
                                </p:cTn>
                              </p:par>
                              <p:par>
                                <p:cTn id="65" presetID="42" presetClass="path" presetSubtype="0" fill="hold" grpId="1" nodeType="withEffect">
                                  <p:stCondLst>
                                    <p:cond delay="0"/>
                                  </p:stCondLst>
                                  <p:childTnLst>
                                    <p:animMotion origin="layout" path="M 2.77778E-7 -3.05273E-7 L 0.18177 0.00046 " pathEditMode="relative" rAng="0" ptsTypes="AA">
                                      <p:cBhvr>
                                        <p:cTn id="66" dur="3000" fill="hold"/>
                                        <p:tgtEl>
                                          <p:spTgt spid="11"/>
                                        </p:tgtEl>
                                        <p:attrNameLst>
                                          <p:attrName>ppt_x</p:attrName>
                                          <p:attrName>ppt_y</p:attrName>
                                        </p:attrNameLst>
                                      </p:cBhvr>
                                      <p:rCtr x="9080" y="23"/>
                                    </p:animMotion>
                                  </p:childTnLst>
                                </p:cTn>
                              </p:par>
                              <p:par>
                                <p:cTn id="67" presetID="42" presetClass="path" presetSubtype="0" accel="50000" decel="50000" fill="hold" grpId="0" nodeType="withEffect">
                                  <p:stCondLst>
                                    <p:cond delay="0"/>
                                  </p:stCondLst>
                                  <p:childTnLst>
                                    <p:animMotion origin="layout" path="M 2.77778E-7 -3.11748E-6 L 0.15017 -0.0037 " pathEditMode="relative" rAng="0" ptsTypes="AA">
                                      <p:cBhvr>
                                        <p:cTn id="68" dur="3000" fill="hold"/>
                                        <p:tgtEl>
                                          <p:spTgt spid="12"/>
                                        </p:tgtEl>
                                        <p:attrNameLst>
                                          <p:attrName>ppt_x</p:attrName>
                                          <p:attrName>ppt_y</p:attrName>
                                        </p:attrNameLst>
                                      </p:cBhvr>
                                      <p:rCtr x="7500" y="-185"/>
                                    </p:animMotion>
                                  </p:childTnLst>
                                </p:cTn>
                              </p:par>
                              <p:par>
                                <p:cTn id="69" presetID="1" presetClass="exit" presetSubtype="0" fill="hold" grpId="1" nodeType="withEffect">
                                  <p:stCondLst>
                                    <p:cond delay="2500"/>
                                  </p:stCondLst>
                                  <p:childTnLst>
                                    <p:set>
                                      <p:cBhvr>
                                        <p:cTn id="70" dur="1" fill="hold">
                                          <p:stCondLst>
                                            <p:cond delay="0"/>
                                          </p:stCondLst>
                                        </p:cTn>
                                        <p:tgtEl>
                                          <p:spTgt spid="12"/>
                                        </p:tgtEl>
                                        <p:attrNameLst>
                                          <p:attrName>style.visibility</p:attrName>
                                        </p:attrNameLst>
                                      </p:cBhvr>
                                      <p:to>
                                        <p:strVal val="hidden"/>
                                      </p:to>
                                    </p:set>
                                  </p:childTnLst>
                                </p:cTn>
                              </p:par>
                            </p:childTnLst>
                          </p:cTn>
                        </p:par>
                        <p:par>
                          <p:cTn id="71" fill="hold">
                            <p:stCondLst>
                              <p:cond delay="3000"/>
                            </p:stCondLst>
                            <p:childTnLst>
                              <p:par>
                                <p:cTn id="72" presetID="53" presetClass="entr" presetSubtype="16"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anim calcmode="lin" valueType="num">
                                      <p:cBhvr>
                                        <p:cTn id="74" dur="500" fill="hold"/>
                                        <p:tgtEl>
                                          <p:spTgt spid="10"/>
                                        </p:tgtEl>
                                        <p:attrNameLst>
                                          <p:attrName>ppt_w</p:attrName>
                                        </p:attrNameLst>
                                      </p:cBhvr>
                                      <p:tavLst>
                                        <p:tav tm="0">
                                          <p:val>
                                            <p:fltVal val="0"/>
                                          </p:val>
                                        </p:tav>
                                        <p:tav tm="100000">
                                          <p:val>
                                            <p:strVal val="#ppt_w"/>
                                          </p:val>
                                        </p:tav>
                                      </p:tavLst>
                                    </p:anim>
                                    <p:anim calcmode="lin" valueType="num">
                                      <p:cBhvr>
                                        <p:cTn id="75" dur="500" fill="hold"/>
                                        <p:tgtEl>
                                          <p:spTgt spid="10"/>
                                        </p:tgtEl>
                                        <p:attrNameLst>
                                          <p:attrName>ppt_h</p:attrName>
                                        </p:attrNameLst>
                                      </p:cBhvr>
                                      <p:tavLst>
                                        <p:tav tm="0">
                                          <p:val>
                                            <p:fltVal val="0"/>
                                          </p:val>
                                        </p:tav>
                                        <p:tav tm="100000">
                                          <p:val>
                                            <p:strVal val="#ppt_h"/>
                                          </p:val>
                                        </p:tav>
                                      </p:tavLst>
                                    </p:anim>
                                    <p:animEffect transition="in" filter="fade">
                                      <p:cBhvr>
                                        <p:cTn id="7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P spid="8" grpId="0"/>
      <p:bldP spid="8" grpId="1"/>
      <p:bldP spid="8" grpId="2"/>
      <p:bldP spid="10" grpId="0"/>
      <p:bldP spid="11" grpId="0" animBg="1"/>
      <p:bldP spid="11" grpId="1" animBg="1"/>
      <p:bldP spid="11" grpId="2" animBg="1"/>
      <p:bldP spid="11" grpId="3" animBg="1"/>
      <p:bldP spid="12" grpId="0"/>
      <p:bldP spid="12" grpId="1"/>
      <p:bldP spid="12" grpId="2"/>
      <p:bldP spid="12" grpId="3"/>
      <p:bldP spid="13" grpId="0"/>
      <p:bldP spid="13" grpId="1"/>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実際に動画を見てみましょう</a:t>
            </a:r>
          </a:p>
        </p:txBody>
      </p:sp>
      <p:sp>
        <p:nvSpPr>
          <p:cNvPr id="4" name="正方形/長方形 3">
            <a:extLst>
              <a:ext uri="{FF2B5EF4-FFF2-40B4-BE49-F238E27FC236}">
                <a16:creationId xmlns:a16="http://schemas.microsoft.com/office/drawing/2014/main" id="{BC9D3A5D-643A-4B29-B6DB-7788D57FA15B}"/>
              </a:ext>
            </a:extLst>
          </p:cNvPr>
          <p:cNvSpPr/>
          <p:nvPr/>
        </p:nvSpPr>
        <p:spPr>
          <a:xfrm>
            <a:off x="354469" y="1690689"/>
            <a:ext cx="3209918" cy="369332"/>
          </a:xfrm>
          <a:prstGeom prst="rect">
            <a:avLst/>
          </a:prstGeom>
        </p:spPr>
        <p:txBody>
          <a:bodyPr wrap="none">
            <a:spAutoFit/>
          </a:bodyPr>
          <a:lstStyle/>
          <a:p>
            <a:r>
              <a:rPr lang="en-US" altLang="ja-JP" dirty="0">
                <a:solidFill>
                  <a:srgbClr val="167AC6"/>
                </a:solidFill>
                <a:latin typeface="YouTube Noto"/>
                <a:hlinkClick r:id="rId2">
                  <a:extLst>
                    <a:ext uri="{A12FA001-AC4F-418D-AE19-62706E023703}">
                      <ahyp:hlinkClr xmlns:ahyp="http://schemas.microsoft.com/office/drawing/2018/hyperlinkcolor" val="tx"/>
                    </a:ext>
                  </a:extLst>
                </a:hlinkClick>
              </a:rPr>
              <a:t>https://youtu.be/yFmRuy7OuvA</a:t>
            </a:r>
            <a:endParaRPr lang="ja-JP" altLang="en-US" dirty="0"/>
          </a:p>
        </p:txBody>
      </p:sp>
    </p:spTree>
    <p:extLst>
      <p:ext uri="{BB962C8B-B14F-4D97-AF65-F5344CB8AC3E}">
        <p14:creationId xmlns:p14="http://schemas.microsoft.com/office/powerpoint/2010/main" val="3939220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試合の流れ</a:t>
            </a:r>
          </a:p>
        </p:txBody>
      </p:sp>
      <p:sp>
        <p:nvSpPr>
          <p:cNvPr id="4" name="テキスト ボックス 3"/>
          <p:cNvSpPr txBox="1"/>
          <p:nvPr/>
        </p:nvSpPr>
        <p:spPr>
          <a:xfrm>
            <a:off x="1420738" y="1456216"/>
            <a:ext cx="5819222" cy="523220"/>
          </a:xfrm>
          <a:prstGeom prst="rect">
            <a:avLst/>
          </a:prstGeom>
          <a:noFill/>
        </p:spPr>
        <p:txBody>
          <a:bodyPr wrap="none" rtlCol="0">
            <a:spAutoFit/>
          </a:bodyPr>
          <a:lstStyle/>
          <a:p>
            <a:r>
              <a:rPr kumimoji="1" lang="ja-JP" altLang="en-US" sz="2800" dirty="0"/>
              <a:t>試合は</a:t>
            </a:r>
            <a:r>
              <a:rPr kumimoji="1" lang="en-US" altLang="ja-JP" sz="2800" dirty="0"/>
              <a:t>12</a:t>
            </a:r>
            <a:r>
              <a:rPr kumimoji="1" lang="ja-JP" altLang="en-US" sz="2800" dirty="0"/>
              <a:t>分</a:t>
            </a:r>
            <a:r>
              <a:rPr kumimoji="1" lang="en-US" altLang="ja-JP" sz="2800" dirty="0"/>
              <a:t>×</a:t>
            </a:r>
            <a:r>
              <a:rPr kumimoji="1" lang="ja-JP" altLang="en-US" sz="2800" dirty="0"/>
              <a:t>４</a:t>
            </a:r>
            <a:r>
              <a:rPr kumimoji="1" lang="en-US" altLang="ja-JP" sz="2800" dirty="0"/>
              <a:t>Q</a:t>
            </a:r>
            <a:r>
              <a:rPr kumimoji="1" lang="ja-JP" altLang="en-US" sz="2800" dirty="0"/>
              <a:t>（クォーター）。</a:t>
            </a:r>
          </a:p>
        </p:txBody>
      </p:sp>
      <p:graphicFrame>
        <p:nvGraphicFramePr>
          <p:cNvPr id="5" name="図表 4"/>
          <p:cNvGraphicFramePr/>
          <p:nvPr>
            <p:extLst>
              <p:ext uri="{D42A27DB-BD31-4B8C-83A1-F6EECF244321}">
                <p14:modId xmlns:p14="http://schemas.microsoft.com/office/powerpoint/2010/main" val="224358488"/>
              </p:ext>
            </p:extLst>
          </p:nvPr>
        </p:nvGraphicFramePr>
        <p:xfrm>
          <a:off x="1276722" y="2140252"/>
          <a:ext cx="6552728"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テキスト ボックス 5"/>
          <p:cNvSpPr txBox="1"/>
          <p:nvPr/>
        </p:nvSpPr>
        <p:spPr>
          <a:xfrm>
            <a:off x="628650" y="4704764"/>
            <a:ext cx="615553" cy="1528624"/>
          </a:xfrm>
          <a:prstGeom prst="rect">
            <a:avLst/>
          </a:prstGeom>
          <a:solidFill>
            <a:schemeClr val="bg1">
              <a:alpha val="36000"/>
            </a:schemeClr>
          </a:solidFill>
          <a:ln w="31750">
            <a:solidFill>
              <a:srgbClr val="FF0000"/>
            </a:solidFill>
          </a:ln>
        </p:spPr>
        <p:txBody>
          <a:bodyPr vert="eaVert" wrap="none" rtlCol="0">
            <a:spAutoFit/>
          </a:bodyPr>
          <a:lstStyle/>
          <a:p>
            <a:r>
              <a:rPr kumimoji="1" lang="ja-JP" altLang="en-US" sz="2800" dirty="0"/>
              <a:t>試合開始</a:t>
            </a:r>
          </a:p>
        </p:txBody>
      </p:sp>
      <p:sp>
        <p:nvSpPr>
          <p:cNvPr id="7" name="テキスト ボックス 6"/>
          <p:cNvSpPr txBox="1"/>
          <p:nvPr/>
        </p:nvSpPr>
        <p:spPr>
          <a:xfrm>
            <a:off x="7613426" y="1852220"/>
            <a:ext cx="615553" cy="1528624"/>
          </a:xfrm>
          <a:prstGeom prst="rect">
            <a:avLst/>
          </a:prstGeom>
          <a:noFill/>
          <a:ln w="31750">
            <a:solidFill>
              <a:srgbClr val="FF0000"/>
            </a:solidFill>
          </a:ln>
        </p:spPr>
        <p:txBody>
          <a:bodyPr vert="eaVert" wrap="none" rtlCol="0">
            <a:spAutoFit/>
          </a:bodyPr>
          <a:lstStyle/>
          <a:p>
            <a:r>
              <a:rPr kumimoji="1" lang="ja-JP" altLang="en-US" sz="2800" dirty="0"/>
              <a:t>試合終了</a:t>
            </a:r>
          </a:p>
        </p:txBody>
      </p:sp>
      <p:sp>
        <p:nvSpPr>
          <p:cNvPr id="8" name="角丸四角形吹き出し 7"/>
          <p:cNvSpPr/>
          <p:nvPr/>
        </p:nvSpPr>
        <p:spPr>
          <a:xfrm>
            <a:off x="1564754" y="2616532"/>
            <a:ext cx="1224136" cy="764312"/>
          </a:xfrm>
          <a:prstGeom prst="wedgeRoundRectCallout">
            <a:avLst>
              <a:gd name="adj1" fmla="val -765"/>
              <a:gd name="adj2" fmla="val 17499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前半</a:t>
            </a:r>
          </a:p>
        </p:txBody>
      </p:sp>
      <p:sp>
        <p:nvSpPr>
          <p:cNvPr id="9" name="角丸四角形吹き出し 8"/>
          <p:cNvSpPr/>
          <p:nvPr/>
        </p:nvSpPr>
        <p:spPr>
          <a:xfrm>
            <a:off x="3724994" y="1924228"/>
            <a:ext cx="1099768" cy="864096"/>
          </a:xfrm>
          <a:prstGeom prst="wedgeRoundRectCallout">
            <a:avLst>
              <a:gd name="adj1" fmla="val 111819"/>
              <a:gd name="adj2" fmla="val 450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後半</a:t>
            </a:r>
          </a:p>
        </p:txBody>
      </p:sp>
      <p:sp>
        <p:nvSpPr>
          <p:cNvPr id="10" name="テキスト ボックス 9"/>
          <p:cNvSpPr txBox="1"/>
          <p:nvPr/>
        </p:nvSpPr>
        <p:spPr>
          <a:xfrm>
            <a:off x="628650" y="6402431"/>
            <a:ext cx="8280637" cy="461665"/>
          </a:xfrm>
          <a:prstGeom prst="rect">
            <a:avLst/>
          </a:prstGeom>
          <a:noFill/>
        </p:spPr>
        <p:txBody>
          <a:bodyPr wrap="square" rtlCol="0">
            <a:spAutoFit/>
          </a:bodyPr>
          <a:lstStyle/>
          <a:p>
            <a:r>
              <a:rPr kumimoji="1" lang="ja-JP" altLang="en-US" sz="2400" dirty="0"/>
              <a:t>時計が止まることもあるので、一試合大体</a:t>
            </a:r>
            <a:r>
              <a:rPr kumimoji="1" lang="en-US" altLang="ja-JP" sz="2400" dirty="0"/>
              <a:t>1</a:t>
            </a:r>
            <a:r>
              <a:rPr kumimoji="1" lang="ja-JP" altLang="en-US" sz="2400" dirty="0"/>
              <a:t>時間半ほど。</a:t>
            </a:r>
          </a:p>
        </p:txBody>
      </p:sp>
    </p:spTree>
    <p:extLst>
      <p:ext uri="{BB962C8B-B14F-4D97-AF65-F5344CB8AC3E}">
        <p14:creationId xmlns:p14="http://schemas.microsoft.com/office/powerpoint/2010/main" val="2916012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a:effectLst>
                  <a:outerShdw blurRad="38100" dist="38100" dir="2700000" algn="tl">
                    <a:srgbClr val="000000">
                      <a:alpha val="43137"/>
                    </a:srgbClr>
                  </a:outerShdw>
                </a:effectLst>
              </a:rPr>
              <a:t>ゲームの流れ</a:t>
            </a:r>
          </a:p>
        </p:txBody>
      </p:sp>
      <p:sp>
        <p:nvSpPr>
          <p:cNvPr id="10" name="AutoShape 2" descr="data:image/jpeg;base64,/9j/4AAQSkZJRgABAQAAAQABAAD/2wCEAAkGBhQSEBUUExQVFRQUFBUVFxQXGBUYFBUUFBQVFBQUFRcXHCYeFxkjGRQUHy8gIycpLCwsFR4xNTAqNSYrLCkBCQoKDgwOFw8PGiokHxwsLCwpKiwpLCwsLCksKSwsLCwsLCwsLCwsLCkpLCwsLCkpLCwsLCkpLCwsLCwpKSwsKf/AABEIALcBEwMBIgACEQEDEQH/xAAbAAACAwEBAQAAAAAAAAAAAAAAAQIDBAUGB//EADkQAAEDAgQDBwMDBAIBBQAAAAEAAhEDIQQSMVEFQWEGEyJxgaHwMpHRFLHhI0JS8WLBkgckQ3KC/8QAGgEAAwEBAQEAAAAAAAAAAAAAAAECAwQFBv/EAC0RAAICAQIFAwMDBQAAAAAAAAABAhEDEiEEEzFBUSJhkRQyoQVx8FKBsdHx/9oADAMBAAIRAxEAPwDk4Tgz6s93QL41ytkDz2VdTCFji0sDXCxBiQeq6eA4k1tJzpIzAEOnwiRzk9dlmqVg85gQ6byNCufXvR3fSxUFPz27mYUz0Rkd091c0iSI06fwpAD5/pGr3IWFf0/kz92dwk4GNZ6DU+S0z8lYeM4l7KeZgJuMxF8oPNVH1OrB4klen8nn8Tw8uOLJBBLWvbIvAkgxy0XoOF0y6jTN7sb+y53B3Pe90tOUtyudBHKwJ8iV26VANaGtEACBronk9OzFDFq3SA4f5f8ACX6cbH7/AMKwenz0Tn54VnqNuU/CKv0w29wpfpx0+eRUw8/P4KeY9fdGofKl7fAhw8mCAcuYNJAMSdASVfjOEPpOy1GFp1Eg3G4MQV6Tg2Pp08IO8e1o7x31kAZoB584S7S8RpVsMx4cHZjLC27THheAdOS007WYanq0nlO4HwD8J9yPgH5SzfLflOT8lZajp5cvId2Ph/lMNHwpT8uifnwI1Byn5A0x8v8A9Jd2Pg/hP7eyB80/KNQ+V7sWQJ5R8/2nHy6IPyfwlqDlLyxFg+f7RkG3t/CD8+Qj7eyNQ+TH+MWQbe38Ij5ZOfnwo+c0amHJgRk/P9qLnbj9/wAqfz5ZI/PkI1MOTDwV/ZZMe94b4DcmIBGaDsNStjo+f7XI48CG2cQHkNcBHiAu0EyTqi76lRgou0kX4LvMvjaRFgXNifvqryPn+iuZwXBubJzu1jLqI/K6jm/PgR0Klpk26X9isnofdQLvl/wrHN6fPsqy07fPuixUiMfLfhCO76fPuhAz0TeHMdhzSbALQWgkjxOMXqQS7lI01sEYPgcNZTztz3g2yZBpqJm6z9mcAH4h7Q90Go55zDw5r6AC4jRdLiXCYyPq5HNa+GuANpJF83ONbQuxRU1R46nKG6MnFOztTDvD3Q5jmAyy4Ea7br1nZjgFIUBVqDMagIhwENbMWEm/VfN8TxDETUDS7LneGi0ZZOWLaQt/BOK1O5aKhLC2wbew15dZWz4bHFr1rc5sn6hk0tqL2Otx7hPc1nBpGQnwkugQbxJN4XA4riX06TnU3Q4cwT66arbjsSHi/iIMiZgFcnjNcNoEEXdDRA5lceWMIZNMXZ08Px0suP1qn+xm4Fi67yHVKhqMc0/Vq0g25XXbDx8hZuzrG9+6kAJaCQ0jw6S3aRK7b8OamaDRGS1nQXnQw0RfNI0gbpaHPeJ1488YpJ/Jzg/58cm15NhJOkCZKlWY5phwAPzqp0qrmkzExaYgHeOawtJ0y5cVBLZkcTSLPraW8r7/AGVZb0+fZa8TjHVDLiLtDfKL281QG9SiUo9iY8XGvUed7a4h36VrP7RVzeuUhPslxio+kMOfppS5us+M3Bvp+Vo7YUZwjjJMFp57x/2uZwJ4/ViNKtEO9YE+7StVK4GLyx5mtHqsjtv3S7s7fPsphoTDBssNRr9ZHwyvuj09k8kcx9/5U8o2UTSU6xPjV4F/+h9/5S9f3SNM/JVZCXMJ+t9i22/t/CUt39v4VRHkiPlkuaS+Nfgtzt3Pz1R3o6/f+UYWjmeATAJuQJj05rrVuCMa2c1WQHSC1oywBrf/AJN0usnxFOi48RlmrSRyg6eXunl/4j56LPJ3QHndXzTH6yZpDDsPnog0zsPdUisVMVgq5hP1eQn3Z6fPVcTtUwiiDOj26eq7QqLDxmkalFzQCSYgDcGdwrhP1IT4ictmyrhF2GDz6bdVqdSO/t/Cx8FoPYDmaRIbaBAPNdIyqyy9TonnTWyZjqB259Fne49ff8rpFqrdSWVsXOyeTm5up+eqFtOFGyadsObk8no+z+GJcXgGGCxvGawjqb6LTiKL3YR4e0gtdnAcLxNyJ6Fc3B8TFNoGYt/qD/IgzGrRFrfVeNjKK3EG02EZzDvDlYHOzuvLnTGWbTroqx5Wqj5svStF2cxwKrutWfol6LFo5jLmPVY+JYZ1RoAGjmm55ArqZPkJFpSVxdgcxuBJqPcdHNDdTmtqZGiu4TWw9F4c2m7MBGTwvDvFd0ETIygzI+roVruuhwLBteT3mYU6dNzjljMPsOe2i6+HyyTo0g13Obhe1VGrXp0HMc1rn5SQC5xcZiSdBNgBoLqdKsSTlBaA4tgmdOemyh2g4JixVw78MKhdBdmEDI8TAncNP77rRV7PnDgVHVA51YNeQXXDssOAB1AMhdHFt5IRlVV4G4qN1v7khSJBJaQP8gLT15IbSPIg/v8AZbcVi2U20gKjWtdkpmQXAZpL3gBsze4lcpuJpOdDKgLhJyxq0f3A81i+Gly+ZHddzJ7OizEYYOBa7QiCOiz0OD0mFpaDLBlbcmAeXuungKLqpygiwnxbKsvZJEkETdsOaYWGmSjfZjsiGJwmG7X8j/0kHhZiGgAIzDZLP0QA0iAnmRmKAK3UlB1Iq4VU8yVIDKARzP8ApdF3GHmZaDLs18x8R156dNFnLlAsCzeNMuOSUVSZU5hJne6DQOxUixGchOqIKyxLKrp3H2sl3Y3+6KAqjqpZjuFJ1Hp+FAhHQRLvN0d4N1WQoFNSGXujqo26rPKO+VKQ7L7dULMa3RCrUFnU+yA4jb7KEpylYi7vJ1EeWn2UHNPmOignmIT1DEVEhWyDqL9PwoupnzSEVFi6PB+PjDeFw8FV7WvfeWNveIusMnZacFiG0zncTaZaAIII5uzW+y0wvTNMa6nbxvbOmQBQDXsBgGZbANxPM9VSQK+He8gRQe5wkgTSd4nNOxHLy6rgVKFBoDaFoEvbcw4nk42dbYqt7JaWn6XWLeR8wt8mb11LdFamrRVj3sqZpbla8khokjpDgvNcUa+kaYDAAHksc3YhvgPOQQfOV6+jjTToCgGtLMwy+HM9uZwksOt/2XrHYejg6VNrw016h0sXF+uVvkLWWvDyalcH6fBVpqkjz9WnUbggalKM5BLCT4XeF4zAHRwEwfIrh8J4+a9V7n0migHZahaAHU82j2NH+JgnpK9j2oqucHmIZmoxIj/43SL7QvKYbDnvg+m2RB74j6SwAiXdR/2tOc4uWKtmChFyVlrhBMEGDq0yD1BGoWzBNDpL5jQdTBdd3IQ0lZsLwSpSwwe9wg1XtDdmjTzFjyV7Ma6k0tY5uZ4kX6QZ6X+64uXGGausUZ1vTHWYNWmWnQ8j0BiCq4WHD9pxnaDQbkHgytjOc0gvy3Loc6ZI/C7FZtLIcjvENZIAJt4Q10GYMwL2XRxPCaHqg01/gEr3MiaiKo2+ykIOh+9l5wgQVN9IjUEeahZNpoBhCESgABTLQoynmQAjSUHUlZnRmSoCoAjomXbwf3VudRLQUqAqIaeZHuoGjtdTdTKqd5JCK3sVZCu707z5qBeDqPUfhAykhJTNMf5BCdMDYHq0PVCEk6EacyYKziqpipKpMZalmhRlMJgWZgdR680jQ5gyPdRLlEPPJUMeRBphS73cevNRDCdDPTmlQiOQctVXi6XeVG1KhLnt+lxc7wxsJhTM80iCUJtdGBo4tx6u+lSpMax0PGZx+qIgGeWtz0Xq+E4AYfDVTUglwe7wk3axstuNzdeMpt8Qm4m40npK6uD4rXOJYWRkLSw0i4hoBi43db1lduHKpNa+qKi/JH9NUrMpU6bHOLWBzgB9Ln77eu6yY3AOoPh2WSOhGuk9CqX4Z9DEVnBz2vqOdmE2guzQOmivwrTVcyk4hozfUeQOsrnyKGqo3ZWp3q7nB7Qd6KYqU2uMODX5QYAkObcXklq6FHEVa1Yd5mokUnVfE0Oe1pMWDiCJ/aF7XH8Rw1CmKLIflGliST/c7qV847UcYqvxbm0KbpqMpsBILnZY8TWyIyknXovV4f0LSvuRTep+o24TE52BwuDMEgCQCQDAJjRdPhWHD33MQLGecwCLGfL3WL9A6iBTc3K5gaCOU5QbeYM+qk1p5T6SvHnJrK5V3Mq0ujZjMdLS576dMCo9obIc54acuY5RlGmn78qSQDBtYGRdpBEgj0K5dWi6nWFUhhYHNDnvkmiw2c5jD4Tci5vJC9BxfDUWspfpw80yCGvd9LhZwDXc4l3p5Lv4nRlxqcE77/z2DS6cjHlJ0v5fjVKVSAt3D2GpUaw3HOYsBqZJHLqvNju6EilRJXUx4Yw5IDgQSC0CGNEBocbnMZ3g7rnd3t7LfNheOu9g1REIKlHkiFiBFOU8qSQCKi4KxIoAodSCpdRWp6rJQBmNHomr5TTGRlAShCwskZKSE0WBJtRW5gVQUpVKQGkJlUtqKxrlaYwITDUyVIJgMPn6r/ujutjPTmolyRKqwBzVZhsQWGQGk8i4Ex1AmJ80u9B1E/ugtB0PpzRfdALGYl9V2Z5l0ATvG6o7tXtmYhQNZpcQxweBYkTE+t0U3uVpbVhwTs1Sb31epUexgEue6S1gBBgDVx5AdQF1sHxik14qCmQGsDKeeHVMskkuizSZNuQgLn1O0lRjRhTScW1BnDz9IAPle/uVlzHzXVLI4KLXUpSSR6XGcTo4umczSyq0HK82Bi4YZsQd+q8vV4nWqYdop0xh6mUg8y6RBJnfYrocO4qaTagygueIGkDquddZzz2k0t+5LZT+ic6nkc9ziWZC4m50/hd3BYd3DxTw9YnEUQxzntgf0i8EDLzFp136qPZvC564kiGAvvocug9TCuwvEMM6pXZWqOqVGuzVYEd45xMsbsBAb5Ba4HPQ37mkXduTONO2i14HC1HS6mbggawfFZT4rxFlXLlp5C2wjTLyFuY3XOdMEAkTsSD7LipKW/QypJlVXjeJw1V72Bz3VQBnLPoDD9LbaiRpyPmquF417y/vDDwR4bB0FoMwOV12G46KJaylmcGumLl8Ax4TadNIXnOAdnsQ5xxVeaTA4SCCHOzWADeTfPZeqpvPh0Oq8+5pKEeqds9ccOxgArZmknKCRq6Mxg6QOpWF7ADeRtmBuNwuf2h43WY4FoaKdMl4d4S4uEQQ2IgEC8GJXO4N2hfiKxdWzOY4m45vN4neJKU8GOWLWnTX5I0ttJHoMpj/AL5IlPEUsoDmElp9CDsQqRVnUeosvLCUXF0yzMhIM2MqJaf4TJBzlAoIUCEgGmoAIVbDJEKBlaKuHi4uOipKwaJEVEFSSJRQDlNRlAKAHCYcUAJEIAva/dSCzKQeqTA0pQoMeCphqsYZUsqkG7oLEwDv+Rv5qPBg/Dh/dlh7x2YtcwZbWbAM6bpmmhXGbRSk0TxeKqPdNQXgC2kDQBUZ1oY887jYoNIH6THQpSep2IzIIPRWvpkclHKpoRW2oQbGDuLLV2e7PUqj6paP6zwYJNt5A3kXJ3WcsK1YTHvpfRlB0zQC6NpV456evQa9zE8EEgiCLEc5CjKuxVRz3lztXGTZU92sGI9V2J4ex2eq+DkgNnSTcm/MR7rp8X4k006YBzNcX1H7FrGmL+bgvH4biz2UnUh9L58wSIJCuxHaMNwbMO2k97oZSaReACDJPkF6ODJBw0LqaRlXQznBfp8ScxzMdpe2R3O1p1Gi8q7ENpYgYfDjOxtV5zN8RqZxHIRZtrcwV7qh2drPZ3j2uytkAS0OdB0bmMRP937rVw7h1KjUZV7qjTLJAgS6Sblzj9TusDVXilVqa69EWtU7ZysIxgovzvDJcA0EOJLrnQaaRJXPyru9q8IRV7wABlUZhGkiA4dDz9Vw15+X0vTXQyk2+pvweEpuBl5zAZiAWgMB0Lp1nZZ65LCR9QB15FbMbiadRga52UENmpYOaKYnWATpESdViw3G8IcUGPe7uCS0PffL4YbMdeY87r1sfBwzYtUNqXyyJOmku5HvGnp7qJp238kYxjRUexv9jsusyIlrh0IIKonqvIbcXTLlFxdMZahLvz0+ySLRJrpVi3RWmiH/AE2O34VLmptdCzvswIOpwowtufNZ33/Kpq4Yjl68kOPgKKMqAxWQolSIihOUZkAACMqYKedMYhZTa9RzolAFwcpD0WaQrGVFSkBaiEg6UEqgJIUM6lKYFrXnQiRsU+5nSx2VRJQSnYxOYRqFHL5KxlXkRITNEO+m3QpUn0EUFRcVY+nGqDTSoDO5y3cFfSbUzVi4NbcBoBLjsZIgLPkUS1Cel2CNPajtlWlrKDXFjiGiQM4/4gNtcc1l75zXeKZFiD7gqVHFMpva6oTkBEx9RGw3K1ccxFKpUzUpggSTIk7wdDC6MmVygn3RTtqy7iXaGkMI5r2vcRBZlklrtL2+mJXGw7s9JtUA5HEgOi2Yaid012+A8TY2k6i9rHU4lrT4RmmbbFJ5I5VUlv2YvuZwMRhw9pa4SD8lczjtGjRweRrBmc9v9R13z0PIa2C7mIcCYptMn/LRpk2jV3KPVdV3/p22phv/AHFR3ePhw5CmNbt8ltwymnpT2NsajFNvqeLwXaF1YtLmN8FNlIuY2PA0w1zgNSLAnyXTzL0vB+zWHwRY4NLsxNJ5cZa8PBuALC4hcTiVDu6r2cmuMT/j/aftCXGqOr0kTTpNmIlCkhcBkdIhRhWQmmMoKtpVyOo2QWqEI3QFr8PIlv2WZ1OFY2oRotDXB+tjulVgYsiO73V1akWlVZlL2AMqQbumCgpAIhSyqCYKBEsqQSKJQBIPhWU3zyVRCUpp0BqDuiUqhr1a2oFadjJgplJATAEx7ohMBMB9/wAnCUhRB+k+hQVEhOwIuEaqBC1NrcjcINAH6T6IrwBjLCoimtJbBugpAZTRVVXBh0SJgzfcaFbVFykDRwLiNLDVO8qtkAeE2hriRDiDrC6XFO1gqD+kc0/38vQLg1eH9+O6BDc9g4zAM2mFBnBXYYd05wcReRMeK/NdkZuOC4veyrdGtuKdUoOolxzEh1N02a9pzNnpI91q7XMDKNGvULWktaxwGpcBMjcC4nyXJcIVWP8A6sd4M+WwDrgTrHJRDPHTWRWGq1RlpY2i4A94BPIgz7IQMFTGjG/+ITVc3h/6H8knbzdEoUoRK5hkSlqrCVGEmBS5hUVeoOCliLKNe0OEj3CKuEtIuN1nCspYkg2+yL7MCvKk4bLaWtqaQHbb+SzVKJGtlLjQFWVPKnCIUCEAiEZUkASQkxNOxiKJThBSAk2orWFZwgFUpAaiUgq21FaCtExgUiFKVElMQFqEwUxfRAxtr8jce/3Q6gD9J9Comn8skGdQn+4FZYRqkFsFQaOII90nYQG7T+U9HgKLeE4mgyo11XvDlMw0DKSNJdM+yO0XEadaqHs5tEiOYJ09FidQbzn7fyk6k3r7KnL06R3tRmc9VvK0PaqnMCzoRnIQrsqSKCjoAICaUIAaYKjACCUgApBOEEIAi9iqLVcQUsqloCppIW2liGuGV/8A5AX9Vkc1RlCekC/EYYt0uORWdXUcTHUbK6pSBGZv2RpvdAYw1PIhxQHKBBCRCMySQDTUC5GdAiaUJSguQMYCmHqslRJVAaG1N1lfxiiHZTUaDtPNSD1814hTLKr2nUOd+66sEFkuyoqz6oHKL3QD5LNwuRRpg65Gz9gr6uhWUlReJXkivdFNbFFuUWvNzoIUXYp0wMpIbmJvB8k61GSw2tcjeVGpSObM2Ltyweu0Jo3ywubaXdmscZeGsbShmZhc48yZPMX5Kt3G6rmgl0tdaHFxh242VVPBnw5YJa0tvmGs6R5qTsIRSa3wyHAk39YXRpl17EONOmRrcQcDldks2Zv9go4is4AFsXYXEGbRyXK7TCo0gtuHWJ2hczgVWo6qAXOyuaRrNoJAUqFq2QtDV2en/VeMCLFuaeahSxOZzhaBEFcbtLQqZGc4GUkH7TKy9mqVUVQ0CxbcHmLRpz/KfLuNoXprqennqhPIdv3QstL8GZrNRAchCgQ0kITAC+yGlCFIBKEITAMyg9iEJAVOMKyjiC0yEIUAayRU0GVw12KxVGwY2QhXLdWNkUk0LEkAxGRCFQxQmEIQIJSQhAzJgu3LqDnNZSoukxmqMDyANp0XNqcbaHl5o0XPJJzOpMdE7AiEIX3mHFjWO1FfBztu6svqdssQQSKhkkEgxlOUWkRFguhw/FOq0g4xLvyhC8v9YSWKLSXU0wycZWuxsY3Tofzb39k8mul49rFCF82kd74vJ/EWU6oFo/bmmcSAPpQhbRSckiHxGR/8FV4jgTQPfZ3vmBSayLgWOc8vdc3D47CUyHMw7w7LF6jS3T/6TCEL6zD+mcMl9v5OKfFZNv8ARnx/aifA0QCLtLWx5zz8iug3sliGii9opt75zQC2AWZhmBdA222QhLNGGCtEV8FY1zPuPPYriD2Pc3vHeFxbYmJBgoQhdUcjaWy+DN41Z//Z"/>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3" name="正方形/長方形 2">
            <a:extLst>
              <a:ext uri="{FF2B5EF4-FFF2-40B4-BE49-F238E27FC236}">
                <a16:creationId xmlns:a16="http://schemas.microsoft.com/office/drawing/2014/main" id="{D09C76E5-EAE2-4143-8550-13F192403AB5}"/>
              </a:ext>
            </a:extLst>
          </p:cNvPr>
          <p:cNvSpPr/>
          <p:nvPr/>
        </p:nvSpPr>
        <p:spPr>
          <a:xfrm>
            <a:off x="307975" y="1690689"/>
            <a:ext cx="3105466" cy="369332"/>
          </a:xfrm>
          <a:prstGeom prst="rect">
            <a:avLst/>
          </a:prstGeom>
        </p:spPr>
        <p:txBody>
          <a:bodyPr wrap="none">
            <a:spAutoFit/>
          </a:bodyPr>
          <a:lstStyle/>
          <a:p>
            <a:r>
              <a:rPr lang="en-US" altLang="ja-JP" dirty="0">
                <a:solidFill>
                  <a:srgbClr val="167AC6"/>
                </a:solidFill>
                <a:latin typeface="YouTube Noto"/>
                <a:hlinkClick r:id="rId2">
                  <a:extLst>
                    <a:ext uri="{A12FA001-AC4F-418D-AE19-62706E023703}">
                      <ahyp:hlinkClr xmlns:ahyp="http://schemas.microsoft.com/office/drawing/2018/hyperlinkcolor" val="tx"/>
                    </a:ext>
                  </a:extLst>
                </a:hlinkClick>
              </a:rPr>
              <a:t>https://youtu.be/a6HobEZQPts</a:t>
            </a:r>
            <a:endParaRPr lang="ja-JP" altLang="en-US" dirty="0"/>
          </a:p>
        </p:txBody>
      </p:sp>
    </p:spTree>
    <p:extLst>
      <p:ext uri="{BB962C8B-B14F-4D97-AF65-F5344CB8AC3E}">
        <p14:creationId xmlns:p14="http://schemas.microsoft.com/office/powerpoint/2010/main" val="284386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a:effectLst>
                  <a:outerShdw blurRad="38100" dist="38100" dir="2700000" algn="tl">
                    <a:srgbClr val="000000">
                      <a:alpha val="43137"/>
                    </a:srgbClr>
                  </a:outerShdw>
                </a:effectLst>
              </a:rPr>
              <a:t>ゲームの流れ</a:t>
            </a:r>
          </a:p>
        </p:txBody>
      </p:sp>
      <p:sp>
        <p:nvSpPr>
          <p:cNvPr id="9" name="テキスト ボックス 8"/>
          <p:cNvSpPr txBox="1"/>
          <p:nvPr/>
        </p:nvSpPr>
        <p:spPr>
          <a:xfrm>
            <a:off x="307975" y="1563688"/>
            <a:ext cx="6288901" cy="954107"/>
          </a:xfrm>
          <a:prstGeom prst="rect">
            <a:avLst/>
          </a:prstGeom>
          <a:noFill/>
        </p:spPr>
        <p:txBody>
          <a:bodyPr wrap="none" rtlCol="0">
            <a:spAutoFit/>
          </a:bodyPr>
          <a:lstStyle/>
          <a:p>
            <a:r>
              <a:rPr kumimoji="1" lang="ja-JP" altLang="en-US" sz="2800" dirty="0"/>
              <a:t>まずコイントス</a:t>
            </a:r>
            <a:r>
              <a:rPr lang="ja-JP" altLang="en-US" sz="2800" dirty="0"/>
              <a:t>で先攻と</a:t>
            </a:r>
            <a:r>
              <a:rPr kumimoji="1" lang="ja-JP" altLang="en-US" sz="2800" dirty="0"/>
              <a:t>後攻をきめ、</a:t>
            </a:r>
            <a:endParaRPr kumimoji="1" lang="en-US" altLang="ja-JP" sz="2800" dirty="0"/>
          </a:p>
          <a:p>
            <a:r>
              <a:rPr kumimoji="1" lang="ja-JP" altLang="en-US" sz="2800" dirty="0"/>
              <a:t>後攻になったチームがボールを蹴る。</a:t>
            </a:r>
          </a:p>
        </p:txBody>
      </p:sp>
      <p:sp>
        <p:nvSpPr>
          <p:cNvPr id="10" name="AutoShape 2" descr="data:image/jpeg;base64,/9j/4AAQSkZJRgABAQAAAQABAAD/2wCEAAkGBhQSEBUUExQVFRQUFBUVFxQXGBUYFBUUFBQVFBQUFRcXHCYeFxkjGRQUHy8gIycpLCwsFR4xNTAqNSYrLCkBCQoKDgwOFw8PGiokHxwsLCwpKiwpLCwsLCksKSwsLCwsLCwsLCwsLCkpLCwsLCkpLCwsLCkpLCwsLCwpKSwsKf/AABEIALcBEwMBIgACEQEDEQH/xAAbAAACAwEBAQAAAAAAAAAAAAAAAQIDBAUGB//EADkQAAEDAgQDBwMDBAIBBQAAAAEAAhEDIQQSMVEFQWEGEyJxgaHwMpHRFLHhI0JS8WLBkgckQ3KC/8QAGgEAAwEBAQEAAAAAAAAAAAAAAAECAwQFBv/EAC0RAAICAQIFAwMDBQAAAAAAAAABAhEDEiEEEzFBUSJhkRQyoQVx8FKBsdHx/9oADAMBAAIRAxEAPwDk4Tgz6s93QL41ytkDz2VdTCFji0sDXCxBiQeq6eA4k1tJzpIzAEOnwiRzk9dlmqVg85gQ6byNCufXvR3fSxUFPz27mYUz0Rkd091c0iSI06fwpAD5/pGr3IWFf0/kz92dwk4GNZ6DU+S0z8lYeM4l7KeZgJuMxF8oPNVH1OrB4klen8nn8Tw8uOLJBBLWvbIvAkgxy0XoOF0y6jTN7sb+y53B3Pe90tOUtyudBHKwJ8iV26VANaGtEACBronk9OzFDFq3SA4f5f8ACX6cbH7/AMKwenz0Tn54VnqNuU/CKv0w29wpfpx0+eRUw8/P4KeY9fdGofKl7fAhw8mCAcuYNJAMSdASVfjOEPpOy1GFp1Eg3G4MQV6Tg2Pp08IO8e1o7x31kAZoB584S7S8RpVsMx4cHZjLC27THheAdOS007WYanq0nlO4HwD8J9yPgH5SzfLflOT8lZajp5cvId2Ph/lMNHwpT8uifnwI1Byn5A0x8v8A9Jd2Pg/hP7eyB80/KNQ+V7sWQJ5R8/2nHy6IPyfwlqDlLyxFg+f7RkG3t/CD8+Qj7eyNQ+TH+MWQbe38Ij5ZOfnwo+c0amHJgRk/P9qLnbj9/wAqfz5ZI/PkI1MOTDwV/ZZMe94b4DcmIBGaDsNStjo+f7XI48CG2cQHkNcBHiAu0EyTqi76lRgou0kX4LvMvjaRFgXNifvqryPn+iuZwXBubJzu1jLqI/K6jm/PgR0Klpk26X9isnofdQLvl/wrHN6fPsqy07fPuixUiMfLfhCO76fPuhAz0TeHMdhzSbALQWgkjxOMXqQS7lI01sEYPgcNZTztz3g2yZBpqJm6z9mcAH4h7Q90Go55zDw5r6AC4jRdLiXCYyPq5HNa+GuANpJF83ONbQuxRU1R46nKG6MnFOztTDvD3Q5jmAyy4Ea7br1nZjgFIUBVqDMagIhwENbMWEm/VfN8TxDETUDS7LneGi0ZZOWLaQt/BOK1O5aKhLC2wbew15dZWz4bHFr1rc5sn6hk0tqL2Otx7hPc1nBpGQnwkugQbxJN4XA4riX06TnU3Q4cwT66arbjsSHi/iIMiZgFcnjNcNoEEXdDRA5lceWMIZNMXZ08Px0suP1qn+xm4Fi67yHVKhqMc0/Vq0g25XXbDx8hZuzrG9+6kAJaCQ0jw6S3aRK7b8OamaDRGS1nQXnQw0RfNI0gbpaHPeJ1488YpJ/Jzg/58cm15NhJOkCZKlWY5phwAPzqp0qrmkzExaYgHeOawtJ0y5cVBLZkcTSLPraW8r7/AGVZb0+fZa8TjHVDLiLtDfKL281QG9SiUo9iY8XGvUed7a4h36VrP7RVzeuUhPslxio+kMOfppS5us+M3Bvp+Vo7YUZwjjJMFp57x/2uZwJ4/ViNKtEO9YE+7StVK4GLyx5mtHqsjtv3S7s7fPsphoTDBssNRr9ZHwyvuj09k8kcx9/5U8o2UTSU6xPjV4F/+h9/5S9f3SNM/JVZCXMJ+t9i22/t/CUt39v4VRHkiPlkuaS+Nfgtzt3Pz1R3o6/f+UYWjmeATAJuQJj05rrVuCMa2c1WQHSC1oywBrf/AJN0usnxFOi48RlmrSRyg6eXunl/4j56LPJ3QHndXzTH6yZpDDsPnog0zsPdUisVMVgq5hP1eQn3Z6fPVcTtUwiiDOj26eq7QqLDxmkalFzQCSYgDcGdwrhP1IT4ictmyrhF2GDz6bdVqdSO/t/Cx8FoPYDmaRIbaBAPNdIyqyy9TonnTWyZjqB259Fne49ff8rpFqrdSWVsXOyeTm5up+eqFtOFGyadsObk8no+z+GJcXgGGCxvGawjqb6LTiKL3YR4e0gtdnAcLxNyJ6Fc3B8TFNoGYt/qD/IgzGrRFrfVeNjKK3EG02EZzDvDlYHOzuvLnTGWbTroqx5Wqj5svStF2cxwKrutWfol6LFo5jLmPVY+JYZ1RoAGjmm55ArqZPkJFpSVxdgcxuBJqPcdHNDdTmtqZGiu4TWw9F4c2m7MBGTwvDvFd0ETIygzI+roVruuhwLBteT3mYU6dNzjljMPsOe2i6+HyyTo0g13Obhe1VGrXp0HMc1rn5SQC5xcZiSdBNgBoLqdKsSTlBaA4tgmdOemyh2g4JixVw78MKhdBdmEDI8TAncNP77rRV7PnDgVHVA51YNeQXXDssOAB1AMhdHFt5IRlVV4G4qN1v7khSJBJaQP8gLT15IbSPIg/v8AZbcVi2U20gKjWtdkpmQXAZpL3gBsze4lcpuJpOdDKgLhJyxq0f3A81i+Gly+ZHddzJ7OizEYYOBa7QiCOiz0OD0mFpaDLBlbcmAeXuungKLqpygiwnxbKsvZJEkETdsOaYWGmSjfZjsiGJwmG7X8j/0kHhZiGgAIzDZLP0QA0iAnmRmKAK3UlB1Iq4VU8yVIDKARzP8ApdF3GHmZaDLs18x8R156dNFnLlAsCzeNMuOSUVSZU5hJne6DQOxUixGchOqIKyxLKrp3H2sl3Y3+6KAqjqpZjuFJ1Hp+FAhHQRLvN0d4N1WQoFNSGXujqo26rPKO+VKQ7L7dULMa3RCrUFnU+yA4jb7KEpylYi7vJ1EeWn2UHNPmOignmIT1DEVEhWyDqL9PwoupnzSEVFi6PB+PjDeFw8FV7WvfeWNveIusMnZacFiG0zncTaZaAIII5uzW+y0wvTNMa6nbxvbOmQBQDXsBgGZbANxPM9VSQK+He8gRQe5wkgTSd4nNOxHLy6rgVKFBoDaFoEvbcw4nk42dbYqt7JaWn6XWLeR8wt8mb11LdFamrRVj3sqZpbla8khokjpDgvNcUa+kaYDAAHksc3YhvgPOQQfOV6+jjTToCgGtLMwy+HM9uZwksOt/2XrHYejg6VNrw016h0sXF+uVvkLWWvDyalcH6fBVpqkjz9WnUbggalKM5BLCT4XeF4zAHRwEwfIrh8J4+a9V7n0migHZahaAHU82j2NH+JgnpK9j2oqucHmIZmoxIj/43SL7QvKYbDnvg+m2RB74j6SwAiXdR/2tOc4uWKtmChFyVlrhBMEGDq0yD1BGoWzBNDpL5jQdTBdd3IQ0lZsLwSpSwwe9wg1XtDdmjTzFjyV7Ma6k0tY5uZ4kX6QZ6X+64uXGGausUZ1vTHWYNWmWnQ8j0BiCq4WHD9pxnaDQbkHgytjOc0gvy3Loc6ZI/C7FZtLIcjvENZIAJt4Q10GYMwL2XRxPCaHqg01/gEr3MiaiKo2+ykIOh+9l5wgQVN9IjUEeahZNpoBhCESgABTLQoynmQAjSUHUlZnRmSoCoAjomXbwf3VudRLQUqAqIaeZHuoGjtdTdTKqd5JCK3sVZCu707z5qBeDqPUfhAykhJTNMf5BCdMDYHq0PVCEk6EacyYKziqpipKpMZalmhRlMJgWZgdR680jQ5gyPdRLlEPPJUMeRBphS73cevNRDCdDPTmlQiOQctVXi6XeVG1KhLnt+lxc7wxsJhTM80iCUJtdGBo4tx6u+lSpMax0PGZx+qIgGeWtz0Xq+E4AYfDVTUglwe7wk3axstuNzdeMpt8Qm4m40npK6uD4rXOJYWRkLSw0i4hoBi43db1lduHKpNa+qKi/JH9NUrMpU6bHOLWBzgB9Ln77eu6yY3AOoPh2WSOhGuk9CqX4Z9DEVnBz2vqOdmE2guzQOmivwrTVcyk4hozfUeQOsrnyKGqo3ZWp3q7nB7Qd6KYqU2uMODX5QYAkObcXklq6FHEVa1Yd5mokUnVfE0Oe1pMWDiCJ/aF7XH8Rw1CmKLIflGliST/c7qV847UcYqvxbm0KbpqMpsBILnZY8TWyIyknXovV4f0LSvuRTep+o24TE52BwuDMEgCQCQDAJjRdPhWHD33MQLGecwCLGfL3WL9A6iBTc3K5gaCOU5QbeYM+qk1p5T6SvHnJrK5V3Mq0ujZjMdLS576dMCo9obIc54acuY5RlGmn78qSQDBtYGRdpBEgj0K5dWi6nWFUhhYHNDnvkmiw2c5jD4Tci5vJC9BxfDUWspfpw80yCGvd9LhZwDXc4l3p5Lv4nRlxqcE77/z2DS6cjHlJ0v5fjVKVSAt3D2GpUaw3HOYsBqZJHLqvNju6EilRJXUx4Yw5IDgQSC0CGNEBocbnMZ3g7rnd3t7LfNheOu9g1REIKlHkiFiBFOU8qSQCKi4KxIoAodSCpdRWp6rJQBmNHomr5TTGRlAShCwskZKSE0WBJtRW5gVQUpVKQGkJlUtqKxrlaYwITDUyVIJgMPn6r/ujutjPTmolyRKqwBzVZhsQWGQGk8i4Ex1AmJ80u9B1E/ugtB0PpzRfdALGYl9V2Z5l0ATvG6o7tXtmYhQNZpcQxweBYkTE+t0U3uVpbVhwTs1Sb31epUexgEue6S1gBBgDVx5AdQF1sHxik14qCmQGsDKeeHVMskkuizSZNuQgLn1O0lRjRhTScW1BnDz9IAPle/uVlzHzXVLI4KLXUpSSR6XGcTo4umczSyq0HK82Bi4YZsQd+q8vV4nWqYdop0xh6mUg8y6RBJnfYrocO4qaTagygueIGkDquddZzz2k0t+5LZT+ic6nkc9ziWZC4m50/hd3BYd3DxTw9YnEUQxzntgf0i8EDLzFp136qPZvC564kiGAvvocug9TCuwvEMM6pXZWqOqVGuzVYEd45xMsbsBAb5Ba4HPQ37mkXduTONO2i14HC1HS6mbggawfFZT4rxFlXLlp5C2wjTLyFuY3XOdMEAkTsSD7LipKW/QypJlVXjeJw1V72Bz3VQBnLPoDD9LbaiRpyPmquF417y/vDDwR4bB0FoMwOV12G46KJaylmcGumLl8Ax4TadNIXnOAdnsQ5xxVeaTA4SCCHOzWADeTfPZeqpvPh0Oq8+5pKEeqds9ccOxgArZmknKCRq6Mxg6QOpWF7ADeRtmBuNwuf2h43WY4FoaKdMl4d4S4uEQQ2IgEC8GJXO4N2hfiKxdWzOY4m45vN4neJKU8GOWLWnTX5I0ttJHoMpj/AL5IlPEUsoDmElp9CDsQqRVnUeosvLCUXF0yzMhIM2MqJaf4TJBzlAoIUCEgGmoAIVbDJEKBlaKuHi4uOipKwaJEVEFSSJRQDlNRlAKAHCYcUAJEIAva/dSCzKQeqTA0pQoMeCphqsYZUsqkG7oLEwDv+Rv5qPBg/Dh/dlh7x2YtcwZbWbAM6bpmmhXGbRSk0TxeKqPdNQXgC2kDQBUZ1oY887jYoNIH6THQpSep2IzIIPRWvpkclHKpoRW2oQbGDuLLV2e7PUqj6paP6zwYJNt5A3kXJ3WcsK1YTHvpfRlB0zQC6NpV456evQa9zE8EEgiCLEc5CjKuxVRz3lztXGTZU92sGI9V2J4ex2eq+DkgNnSTcm/MR7rp8X4k006YBzNcX1H7FrGmL+bgvH4biz2UnUh9L58wSIJCuxHaMNwbMO2k97oZSaReACDJPkF6ODJBw0LqaRlXQznBfp8ScxzMdpe2R3O1p1Gi8q7ENpYgYfDjOxtV5zN8RqZxHIRZtrcwV7qh2drPZ3j2uytkAS0OdB0bmMRP937rVw7h1KjUZV7qjTLJAgS6Sblzj9TusDVXilVqa69EWtU7ZysIxgovzvDJcA0EOJLrnQaaRJXPyru9q8IRV7wABlUZhGkiA4dDz9Vw15+X0vTXQyk2+pvweEpuBl5zAZiAWgMB0Lp1nZZ65LCR9QB15FbMbiadRga52UENmpYOaKYnWATpESdViw3G8IcUGPe7uCS0PffL4YbMdeY87r1sfBwzYtUNqXyyJOmku5HvGnp7qJp238kYxjRUexv9jsusyIlrh0IIKonqvIbcXTLlFxdMZahLvz0+ySLRJrpVi3RWmiH/AE2O34VLmptdCzvswIOpwowtufNZ33/Kpq4Yjl68kOPgKKMqAxWQolSIihOUZkAACMqYKedMYhZTa9RzolAFwcpD0WaQrGVFSkBaiEg6UEqgJIUM6lKYFrXnQiRsU+5nSx2VRJQSnYxOYRqFHL5KxlXkRITNEO+m3QpUn0EUFRcVY+nGqDTSoDO5y3cFfSbUzVi4NbcBoBLjsZIgLPkUS1Cel2CNPajtlWlrKDXFjiGiQM4/4gNtcc1l75zXeKZFiD7gqVHFMpva6oTkBEx9RGw3K1ccxFKpUzUpggSTIk7wdDC6MmVygn3RTtqy7iXaGkMI5r2vcRBZlklrtL2+mJXGw7s9JtUA5HEgOi2Yaid012+A8TY2k6i9rHU4lrT4RmmbbFJ5I5VUlv2YvuZwMRhw9pa4SD8lczjtGjRweRrBmc9v9R13z0PIa2C7mIcCYptMn/LRpk2jV3KPVdV3/p22phv/AHFR3ePhw5CmNbt8ltwymnpT2NsajFNvqeLwXaF1YtLmN8FNlIuY2PA0w1zgNSLAnyXTzL0vB+zWHwRY4NLsxNJ5cZa8PBuALC4hcTiVDu6r2cmuMT/j/aftCXGqOr0kTTpNmIlCkhcBkdIhRhWQmmMoKtpVyOo2QWqEI3QFr8PIlv2WZ1OFY2oRotDXB+tjulVgYsiO73V1akWlVZlL2AMqQbumCgpAIhSyqCYKBEsqQSKJQBIPhWU3zyVRCUpp0BqDuiUqhr1a2oFadjJgplJATAEx7ohMBMB9/wAnCUhRB+k+hQVEhOwIuEaqBC1NrcjcINAH6T6IrwBjLCoimtJbBugpAZTRVVXBh0SJgzfcaFbVFykDRwLiNLDVO8qtkAeE2hriRDiDrC6XFO1gqD+kc0/38vQLg1eH9+O6BDc9g4zAM2mFBnBXYYd05wcReRMeK/NdkZuOC4veyrdGtuKdUoOolxzEh1N02a9pzNnpI91q7XMDKNGvULWktaxwGpcBMjcC4nyXJcIVWP8A6sd4M+WwDrgTrHJRDPHTWRWGq1RlpY2i4A94BPIgz7IQMFTGjG/+ITVc3h/6H8knbzdEoUoRK5hkSlqrCVGEmBS5hUVeoOCliLKNe0OEj3CKuEtIuN1nCspYkg2+yL7MCvKk4bLaWtqaQHbb+SzVKJGtlLjQFWVPKnCIUCEAiEZUkASQkxNOxiKJThBSAk2orWFZwgFUpAaiUgq21FaCtExgUiFKVElMQFqEwUxfRAxtr8jce/3Q6gD9J9Comn8skGdQn+4FZYRqkFsFQaOII90nYQG7T+U9HgKLeE4mgyo11XvDlMw0DKSNJdM+yO0XEadaqHs5tEiOYJ09FidQbzn7fyk6k3r7KnL06R3tRmc9VvK0PaqnMCzoRnIQrsqSKCjoAICaUIAaYKjACCUgApBOEEIAi9iqLVcQUsqloCppIW2liGuGV/8A5AX9Vkc1RlCekC/EYYt0uORWdXUcTHUbK6pSBGZv2RpvdAYw1PIhxQHKBBCRCMySQDTUC5GdAiaUJSguQMYCmHqslRJVAaG1N1lfxiiHZTUaDtPNSD1814hTLKr2nUOd+66sEFkuyoqz6oHKL3QD5LNwuRRpg65Gz9gr6uhWUlReJXkivdFNbFFuUWvNzoIUXYp0wMpIbmJvB8k61GSw2tcjeVGpSObM2Ltyweu0Jo3ywubaXdmscZeGsbShmZhc48yZPMX5Kt3G6rmgl0tdaHFxh242VVPBnw5YJa0tvmGs6R5qTsIRSa3wyHAk39YXRpl17EONOmRrcQcDldks2Zv9go4is4AFsXYXEGbRyXK7TCo0gtuHWJ2hczgVWo6qAXOyuaRrNoJAUqFq2QtDV2en/VeMCLFuaeahSxOZzhaBEFcbtLQqZGc4GUkH7TKy9mqVUVQ0CxbcHmLRpz/KfLuNoXprqennqhPIdv3QstL8GZrNRAchCgQ0kITAC+yGlCFIBKEITAMyg9iEJAVOMKyjiC0yEIUAayRU0GVw12KxVGwY2QhXLdWNkUk0LEkAxGRCFQxQmEIQIJSQhAzJgu3LqDnNZSoukxmqMDyANp0XNqcbaHl5o0XPJJzOpMdE7AiEIX3mHFjWO1FfBztu6svqdssQQSKhkkEgxlOUWkRFguhw/FOq0g4xLvyhC8v9YSWKLSXU0wycZWuxsY3Tofzb39k8mul49rFCF82kd74vJ/EWU6oFo/bmmcSAPpQhbRSckiHxGR/8FV4jgTQPfZ3vmBSayLgWOc8vdc3D47CUyHMw7w7LF6jS3T/6TCEL6zD+mcMl9v5OKfFZNv8ARnx/aifA0QCLtLWx5zz8iug3sliGii9opt75zQC2AWZhmBdA222QhLNGGCtEV8FY1zPuPPYriD2Pc3vHeFxbYmJBgoQhdUcjaWy+DN41Z//Z"/>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 name="下矢印 10"/>
          <p:cNvSpPr/>
          <p:nvPr/>
        </p:nvSpPr>
        <p:spPr>
          <a:xfrm>
            <a:off x="2483768" y="2495905"/>
            <a:ext cx="864096"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2" name="テキスト ボックス 11"/>
          <p:cNvSpPr txBox="1"/>
          <p:nvPr/>
        </p:nvSpPr>
        <p:spPr>
          <a:xfrm>
            <a:off x="421878" y="3256458"/>
            <a:ext cx="8084264" cy="523220"/>
          </a:xfrm>
          <a:prstGeom prst="rect">
            <a:avLst/>
          </a:prstGeom>
          <a:noFill/>
        </p:spPr>
        <p:txBody>
          <a:bodyPr wrap="none" rtlCol="0">
            <a:spAutoFit/>
          </a:bodyPr>
          <a:lstStyle/>
          <a:p>
            <a:r>
              <a:rPr kumimoji="1" lang="ja-JP" altLang="en-US" sz="2800" dirty="0"/>
              <a:t>先攻のチームがボールをとり、オフェンス開始。</a:t>
            </a:r>
          </a:p>
        </p:txBody>
      </p:sp>
      <p:sp>
        <p:nvSpPr>
          <p:cNvPr id="14" name="下矢印 13"/>
          <p:cNvSpPr/>
          <p:nvPr/>
        </p:nvSpPr>
        <p:spPr>
          <a:xfrm>
            <a:off x="2483768" y="3779678"/>
            <a:ext cx="864096"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3" name="テキスト ボックス 12"/>
          <p:cNvSpPr txBox="1"/>
          <p:nvPr/>
        </p:nvSpPr>
        <p:spPr>
          <a:xfrm>
            <a:off x="0" y="4571766"/>
            <a:ext cx="9037448" cy="2246769"/>
          </a:xfrm>
          <a:prstGeom prst="rect">
            <a:avLst/>
          </a:prstGeom>
          <a:noFill/>
        </p:spPr>
        <p:txBody>
          <a:bodyPr wrap="square" rtlCol="0">
            <a:spAutoFit/>
          </a:bodyPr>
          <a:lstStyle/>
          <a:p>
            <a:r>
              <a:rPr kumimoji="1" lang="ja-JP" altLang="en-US" sz="2800" dirty="0"/>
              <a:t>攻撃がうまく</a:t>
            </a:r>
            <a:r>
              <a:rPr lang="ja-JP" altLang="en-US" sz="2800" dirty="0"/>
              <a:t>運び</a:t>
            </a:r>
            <a:r>
              <a:rPr kumimoji="1" lang="ja-JP" altLang="en-US" sz="2800" dirty="0"/>
              <a:t>タッチダウンすると、得点。そして</a:t>
            </a:r>
            <a:endParaRPr kumimoji="1" lang="en-US" altLang="ja-JP" sz="2800" dirty="0"/>
          </a:p>
          <a:p>
            <a:r>
              <a:rPr lang="ja-JP" altLang="en-US" sz="2800" dirty="0"/>
              <a:t>ボールを蹴って</a:t>
            </a:r>
            <a:r>
              <a:rPr kumimoji="1" lang="ja-JP" altLang="en-US" sz="2800" dirty="0"/>
              <a:t>相手チームの攻撃にうつる。</a:t>
            </a:r>
            <a:endParaRPr kumimoji="1" lang="en-US" altLang="ja-JP" sz="2800" dirty="0"/>
          </a:p>
          <a:p>
            <a:r>
              <a:rPr lang="ja-JP" altLang="en-US" sz="2800" dirty="0"/>
              <a:t>もし攻撃がうまくいかなければ相手チームの攻撃に変わる。</a:t>
            </a:r>
            <a:endParaRPr lang="en-US" altLang="ja-JP" sz="2800" dirty="0"/>
          </a:p>
          <a:p>
            <a:endParaRPr kumimoji="1" lang="en-US" altLang="ja-JP" sz="2800" dirty="0">
              <a:solidFill>
                <a:schemeClr val="tx2"/>
              </a:solidFill>
            </a:endParaRPr>
          </a:p>
        </p:txBody>
      </p:sp>
      <p:sp>
        <p:nvSpPr>
          <p:cNvPr id="15" name="テキスト ボックス 14"/>
          <p:cNvSpPr txBox="1"/>
          <p:nvPr/>
        </p:nvSpPr>
        <p:spPr>
          <a:xfrm>
            <a:off x="1979712" y="6112162"/>
            <a:ext cx="5583138" cy="523220"/>
          </a:xfrm>
          <a:prstGeom prst="rect">
            <a:avLst/>
          </a:prstGeom>
          <a:noFill/>
          <a:ln>
            <a:solidFill>
              <a:schemeClr val="tx1"/>
            </a:solidFill>
          </a:ln>
        </p:spPr>
        <p:txBody>
          <a:bodyPr wrap="square" rtlCol="0">
            <a:spAutoFit/>
          </a:bodyPr>
          <a:lstStyle/>
          <a:p>
            <a:r>
              <a:rPr kumimoji="1" lang="ja-JP" altLang="en-US" sz="2800" dirty="0"/>
              <a:t>これを試合終了まで繰り返す！</a:t>
            </a:r>
          </a:p>
        </p:txBody>
      </p:sp>
    </p:spTree>
    <p:extLst>
      <p:ext uri="{BB962C8B-B14F-4D97-AF65-F5344CB8AC3E}">
        <p14:creationId xmlns:p14="http://schemas.microsoft.com/office/powerpoint/2010/main" val="48883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a:effectLst>
                  <a:outerShdw blurRad="38100" dist="38100" dir="2700000" algn="tl">
                    <a:srgbClr val="000000">
                      <a:alpha val="43137"/>
                    </a:srgbClr>
                  </a:outerShdw>
                </a:effectLst>
              </a:rPr>
              <a:t>ゲームの流れ</a:t>
            </a:r>
          </a:p>
        </p:txBody>
      </p:sp>
      <p:sp>
        <p:nvSpPr>
          <p:cNvPr id="9" name="テキスト ボックス 8"/>
          <p:cNvSpPr txBox="1"/>
          <p:nvPr/>
        </p:nvSpPr>
        <p:spPr>
          <a:xfrm>
            <a:off x="307975" y="1563688"/>
            <a:ext cx="6288901" cy="954107"/>
          </a:xfrm>
          <a:prstGeom prst="rect">
            <a:avLst/>
          </a:prstGeom>
          <a:noFill/>
        </p:spPr>
        <p:txBody>
          <a:bodyPr wrap="none" rtlCol="0">
            <a:spAutoFit/>
          </a:bodyPr>
          <a:lstStyle/>
          <a:p>
            <a:r>
              <a:rPr kumimoji="1" lang="ja-JP" altLang="en-US" sz="2800" dirty="0"/>
              <a:t>まずコイントス</a:t>
            </a:r>
            <a:r>
              <a:rPr lang="ja-JP" altLang="en-US" sz="2800" dirty="0"/>
              <a:t>で先攻と</a:t>
            </a:r>
            <a:r>
              <a:rPr kumimoji="1" lang="ja-JP" altLang="en-US" sz="2800" dirty="0"/>
              <a:t>後攻をきめ、</a:t>
            </a:r>
            <a:endParaRPr kumimoji="1" lang="en-US" altLang="ja-JP" sz="2800" dirty="0"/>
          </a:p>
          <a:p>
            <a:r>
              <a:rPr kumimoji="1" lang="ja-JP" altLang="en-US" sz="2800" dirty="0"/>
              <a:t>後攻になったチームがボールを蹴る。</a:t>
            </a:r>
          </a:p>
        </p:txBody>
      </p:sp>
      <p:sp>
        <p:nvSpPr>
          <p:cNvPr id="10" name="AutoShape 2" descr="data:image/jpeg;base64,/9j/4AAQSkZJRgABAQAAAQABAAD/2wCEAAkGBhQSEBUUExQVFRQUFBUVFxQXGBUYFBUUFBQVFBQUFRcXHCYeFxkjGRQUHy8gIycpLCwsFR4xNTAqNSYrLCkBCQoKDgwOFw8PGiokHxwsLCwpKiwpLCwsLCksKSwsLCwsLCwsLCwsLCkpLCwsLCkpLCwsLCkpLCwsLCwpKSwsKf/AABEIALcBEwMBIgACEQEDEQH/xAAbAAACAwEBAQAAAAAAAAAAAAAAAQIDBAUGB//EADkQAAEDAgQDBwMDBAIBBQAAAAEAAhEDIQQSMVEFQWEGEyJxgaHwMpHRFLHhI0JS8WLBkgckQ3KC/8QAGgEAAwEBAQEAAAAAAAAAAAAAAAECAwQFBv/EAC0RAAICAQIFAwMDBQAAAAAAAAABAhEDEiEEEzFBUSJhkRQyoQVx8FKBsdHx/9oADAMBAAIRAxEAPwDk4Tgz6s93QL41ytkDz2VdTCFji0sDXCxBiQeq6eA4k1tJzpIzAEOnwiRzk9dlmqVg85gQ6byNCufXvR3fSxUFPz27mYUz0Rkd091c0iSI06fwpAD5/pGr3IWFf0/kz92dwk4GNZ6DU+S0z8lYeM4l7KeZgJuMxF8oPNVH1OrB4klen8nn8Tw8uOLJBBLWvbIvAkgxy0XoOF0y6jTN7sb+y53B3Pe90tOUtyudBHKwJ8iV26VANaGtEACBronk9OzFDFq3SA4f5f8ACX6cbH7/AMKwenz0Tn54VnqNuU/CKv0w29wpfpx0+eRUw8/P4KeY9fdGofKl7fAhw8mCAcuYNJAMSdASVfjOEPpOy1GFp1Eg3G4MQV6Tg2Pp08IO8e1o7x31kAZoB584S7S8RpVsMx4cHZjLC27THheAdOS007WYanq0nlO4HwD8J9yPgH5SzfLflOT8lZajp5cvId2Ph/lMNHwpT8uifnwI1Byn5A0x8v8A9Jd2Pg/hP7eyB80/KNQ+V7sWQJ5R8/2nHy6IPyfwlqDlLyxFg+f7RkG3t/CD8+Qj7eyNQ+TH+MWQbe38Ij5ZOfnwo+c0amHJgRk/P9qLnbj9/wAqfz5ZI/PkI1MOTDwV/ZZMe94b4DcmIBGaDsNStjo+f7XI48CG2cQHkNcBHiAu0EyTqi76lRgou0kX4LvMvjaRFgXNifvqryPn+iuZwXBubJzu1jLqI/K6jm/PgR0Klpk26X9isnofdQLvl/wrHN6fPsqy07fPuixUiMfLfhCO76fPuhAz0TeHMdhzSbALQWgkjxOMXqQS7lI01sEYPgcNZTztz3g2yZBpqJm6z9mcAH4h7Q90Go55zDw5r6AC4jRdLiXCYyPq5HNa+GuANpJF83ONbQuxRU1R46nKG6MnFOztTDvD3Q5jmAyy4Ea7br1nZjgFIUBVqDMagIhwENbMWEm/VfN8TxDETUDS7LneGi0ZZOWLaQt/BOK1O5aKhLC2wbew15dZWz4bHFr1rc5sn6hk0tqL2Otx7hPc1nBpGQnwkugQbxJN4XA4riX06TnU3Q4cwT66arbjsSHi/iIMiZgFcnjNcNoEEXdDRA5lceWMIZNMXZ08Px0suP1qn+xm4Fi67yHVKhqMc0/Vq0g25XXbDx8hZuzrG9+6kAJaCQ0jw6S3aRK7b8OamaDRGS1nQXnQw0RfNI0gbpaHPeJ1488YpJ/Jzg/58cm15NhJOkCZKlWY5phwAPzqp0qrmkzExaYgHeOawtJ0y5cVBLZkcTSLPraW8r7/AGVZb0+fZa8TjHVDLiLtDfKL281QG9SiUo9iY8XGvUed7a4h36VrP7RVzeuUhPslxio+kMOfppS5us+M3Bvp+Vo7YUZwjjJMFp57x/2uZwJ4/ViNKtEO9YE+7StVK4GLyx5mtHqsjtv3S7s7fPsphoTDBssNRr9ZHwyvuj09k8kcx9/5U8o2UTSU6xPjV4F/+h9/5S9f3SNM/JVZCXMJ+t9i22/t/CUt39v4VRHkiPlkuaS+Nfgtzt3Pz1R3o6/f+UYWjmeATAJuQJj05rrVuCMa2c1WQHSC1oywBrf/AJN0usnxFOi48RlmrSRyg6eXunl/4j56LPJ3QHndXzTH6yZpDDsPnog0zsPdUisVMVgq5hP1eQn3Z6fPVcTtUwiiDOj26eq7QqLDxmkalFzQCSYgDcGdwrhP1IT4ictmyrhF2GDz6bdVqdSO/t/Cx8FoPYDmaRIbaBAPNdIyqyy9TonnTWyZjqB259Fne49ff8rpFqrdSWVsXOyeTm5up+eqFtOFGyadsObk8no+z+GJcXgGGCxvGawjqb6LTiKL3YR4e0gtdnAcLxNyJ6Fc3B8TFNoGYt/qD/IgzGrRFrfVeNjKK3EG02EZzDvDlYHOzuvLnTGWbTroqx5Wqj5svStF2cxwKrutWfol6LFo5jLmPVY+JYZ1RoAGjmm55ArqZPkJFpSVxdgcxuBJqPcdHNDdTmtqZGiu4TWw9F4c2m7MBGTwvDvFd0ETIygzI+roVruuhwLBteT3mYU6dNzjljMPsOe2i6+HyyTo0g13Obhe1VGrXp0HMc1rn5SQC5xcZiSdBNgBoLqdKsSTlBaA4tgmdOemyh2g4JixVw78MKhdBdmEDI8TAncNP77rRV7PnDgVHVA51YNeQXXDssOAB1AMhdHFt5IRlVV4G4qN1v7khSJBJaQP8gLT15IbSPIg/v8AZbcVi2U20gKjWtdkpmQXAZpL3gBsze4lcpuJpOdDKgLhJyxq0f3A81i+Gly+ZHddzJ7OizEYYOBa7QiCOiz0OD0mFpaDLBlbcmAeXuungKLqpygiwnxbKsvZJEkETdsOaYWGmSjfZjsiGJwmG7X8j/0kHhZiGgAIzDZLP0QA0iAnmRmKAK3UlB1Iq4VU8yVIDKARzP8ApdF3GHmZaDLs18x8R156dNFnLlAsCzeNMuOSUVSZU5hJne6DQOxUixGchOqIKyxLKrp3H2sl3Y3+6KAqjqpZjuFJ1Hp+FAhHQRLvN0d4N1WQoFNSGXujqo26rPKO+VKQ7L7dULMa3RCrUFnU+yA4jb7KEpylYi7vJ1EeWn2UHNPmOignmIT1DEVEhWyDqL9PwoupnzSEVFi6PB+PjDeFw8FV7WvfeWNveIusMnZacFiG0zncTaZaAIII5uzW+y0wvTNMa6nbxvbOmQBQDXsBgGZbANxPM9VSQK+He8gRQe5wkgTSd4nNOxHLy6rgVKFBoDaFoEvbcw4nk42dbYqt7JaWn6XWLeR8wt8mb11LdFamrRVj3sqZpbla8khokjpDgvNcUa+kaYDAAHksc3YhvgPOQQfOV6+jjTToCgGtLMwy+HM9uZwksOt/2XrHYejg6VNrw016h0sXF+uVvkLWWvDyalcH6fBVpqkjz9WnUbggalKM5BLCT4XeF4zAHRwEwfIrh8J4+a9V7n0migHZahaAHU82j2NH+JgnpK9j2oqucHmIZmoxIj/43SL7QvKYbDnvg+m2RB74j6SwAiXdR/2tOc4uWKtmChFyVlrhBMEGDq0yD1BGoWzBNDpL5jQdTBdd3IQ0lZsLwSpSwwe9wg1XtDdmjTzFjyV7Ma6k0tY5uZ4kX6QZ6X+64uXGGausUZ1vTHWYNWmWnQ8j0BiCq4WHD9pxnaDQbkHgytjOc0gvy3Loc6ZI/C7FZtLIcjvENZIAJt4Q10GYMwL2XRxPCaHqg01/gEr3MiaiKo2+ykIOh+9l5wgQVN9IjUEeahZNpoBhCESgABTLQoynmQAjSUHUlZnRmSoCoAjomXbwf3VudRLQUqAqIaeZHuoGjtdTdTKqd5JCK3sVZCu707z5qBeDqPUfhAykhJTNMf5BCdMDYHq0PVCEk6EacyYKziqpipKpMZalmhRlMJgWZgdR680jQ5gyPdRLlEPPJUMeRBphS73cevNRDCdDPTmlQiOQctVXi6XeVG1KhLnt+lxc7wxsJhTM80iCUJtdGBo4tx6u+lSpMax0PGZx+qIgGeWtz0Xq+E4AYfDVTUglwe7wk3axstuNzdeMpt8Qm4m40npK6uD4rXOJYWRkLSw0i4hoBi43db1lduHKpNa+qKi/JH9NUrMpU6bHOLWBzgB9Ln77eu6yY3AOoPh2WSOhGuk9CqX4Z9DEVnBz2vqOdmE2guzQOmivwrTVcyk4hozfUeQOsrnyKGqo3ZWp3q7nB7Qd6KYqU2uMODX5QYAkObcXklq6FHEVa1Yd5mokUnVfE0Oe1pMWDiCJ/aF7XH8Rw1CmKLIflGliST/c7qV847UcYqvxbm0KbpqMpsBILnZY8TWyIyknXovV4f0LSvuRTep+o24TE52BwuDMEgCQCQDAJjRdPhWHD33MQLGecwCLGfL3WL9A6iBTc3K5gaCOU5QbeYM+qk1p5T6SvHnJrK5V3Mq0ujZjMdLS576dMCo9obIc54acuY5RlGmn78qSQDBtYGRdpBEgj0K5dWi6nWFUhhYHNDnvkmiw2c5jD4Tci5vJC9BxfDUWspfpw80yCGvd9LhZwDXc4l3p5Lv4nRlxqcE77/z2DS6cjHlJ0v5fjVKVSAt3D2GpUaw3HOYsBqZJHLqvNju6EilRJXUx4Yw5IDgQSC0CGNEBocbnMZ3g7rnd3t7LfNheOu9g1REIKlHkiFiBFOU8qSQCKi4KxIoAodSCpdRWp6rJQBmNHomr5TTGRlAShCwskZKSE0WBJtRW5gVQUpVKQGkJlUtqKxrlaYwITDUyVIJgMPn6r/ujutjPTmolyRKqwBzVZhsQWGQGk8i4Ex1AmJ80u9B1E/ugtB0PpzRfdALGYl9V2Z5l0ATvG6o7tXtmYhQNZpcQxweBYkTE+t0U3uVpbVhwTs1Sb31epUexgEue6S1gBBgDVx5AdQF1sHxik14qCmQGsDKeeHVMskkuizSZNuQgLn1O0lRjRhTScW1BnDz9IAPle/uVlzHzXVLI4KLXUpSSR6XGcTo4umczSyq0HK82Bi4YZsQd+q8vV4nWqYdop0xh6mUg8y6RBJnfYrocO4qaTagygueIGkDquddZzz2k0t+5LZT+ic6nkc9ziWZC4m50/hd3BYd3DxTw9YnEUQxzntgf0i8EDLzFp136qPZvC564kiGAvvocug9TCuwvEMM6pXZWqOqVGuzVYEd45xMsbsBAb5Ba4HPQ37mkXduTONO2i14HC1HS6mbggawfFZT4rxFlXLlp5C2wjTLyFuY3XOdMEAkTsSD7LipKW/QypJlVXjeJw1V72Bz3VQBnLPoDD9LbaiRpyPmquF417y/vDDwR4bB0FoMwOV12G46KJaylmcGumLl8Ax4TadNIXnOAdnsQ5xxVeaTA4SCCHOzWADeTfPZeqpvPh0Oq8+5pKEeqds9ccOxgArZmknKCRq6Mxg6QOpWF7ADeRtmBuNwuf2h43WY4FoaKdMl4d4S4uEQQ2IgEC8GJXO4N2hfiKxdWzOY4m45vN4neJKU8GOWLWnTX5I0ttJHoMpj/AL5IlPEUsoDmElp9CDsQqRVnUeosvLCUXF0yzMhIM2MqJaf4TJBzlAoIUCEgGmoAIVbDJEKBlaKuHi4uOipKwaJEVEFSSJRQDlNRlAKAHCYcUAJEIAva/dSCzKQeqTA0pQoMeCphqsYZUsqkG7oLEwDv+Rv5qPBg/Dh/dlh7x2YtcwZbWbAM6bpmmhXGbRSk0TxeKqPdNQXgC2kDQBUZ1oY887jYoNIH6THQpSep2IzIIPRWvpkclHKpoRW2oQbGDuLLV2e7PUqj6paP6zwYJNt5A3kXJ3WcsK1YTHvpfRlB0zQC6NpV456evQa9zE8EEgiCLEc5CjKuxVRz3lztXGTZU92sGI9V2J4ex2eq+DkgNnSTcm/MR7rp8X4k006YBzNcX1H7FrGmL+bgvH4biz2UnUh9L58wSIJCuxHaMNwbMO2k97oZSaReACDJPkF6ODJBw0LqaRlXQznBfp8ScxzMdpe2R3O1p1Gi8q7ENpYgYfDjOxtV5zN8RqZxHIRZtrcwV7qh2drPZ3j2uytkAS0OdB0bmMRP937rVw7h1KjUZV7qjTLJAgS6Sblzj9TusDVXilVqa69EWtU7ZysIxgovzvDJcA0EOJLrnQaaRJXPyru9q8IRV7wABlUZhGkiA4dDz9Vw15+X0vTXQyk2+pvweEpuBl5zAZiAWgMB0Lp1nZZ65LCR9QB15FbMbiadRga52UENmpYOaKYnWATpESdViw3G8IcUGPe7uCS0PffL4YbMdeY87r1sfBwzYtUNqXyyJOmku5HvGnp7qJp238kYxjRUexv9jsusyIlrh0IIKonqvIbcXTLlFxdMZahLvz0+ySLRJrpVi3RWmiH/AE2O34VLmptdCzvswIOpwowtufNZ33/Kpq4Yjl68kOPgKKMqAxWQolSIihOUZkAACMqYKedMYhZTa9RzolAFwcpD0WaQrGVFSkBaiEg6UEqgJIUM6lKYFrXnQiRsU+5nSx2VRJQSnYxOYRqFHL5KxlXkRITNEO+m3QpUn0EUFRcVY+nGqDTSoDO5y3cFfSbUzVi4NbcBoBLjsZIgLPkUS1Cel2CNPajtlWlrKDXFjiGiQM4/4gNtcc1l75zXeKZFiD7gqVHFMpva6oTkBEx9RGw3K1ccxFKpUzUpggSTIk7wdDC6MmVygn3RTtqy7iXaGkMI5r2vcRBZlklrtL2+mJXGw7s9JtUA5HEgOi2Yaid012+A8TY2k6i9rHU4lrT4RmmbbFJ5I5VUlv2YvuZwMRhw9pa4SD8lczjtGjRweRrBmc9v9R13z0PIa2C7mIcCYptMn/LRpk2jV3KPVdV3/p22phv/AHFR3ePhw5CmNbt8ltwymnpT2NsajFNvqeLwXaF1YtLmN8FNlIuY2PA0w1zgNSLAnyXTzL0vB+zWHwRY4NLsxNJ5cZa8PBuALC4hcTiVDu6r2cmuMT/j/aftCXGqOr0kTTpNmIlCkhcBkdIhRhWQmmMoKtpVyOo2QWqEI3QFr8PIlv2WZ1OFY2oRotDXB+tjulVgYsiO73V1akWlVZlL2AMqQbumCgpAIhSyqCYKBEsqQSKJQBIPhWU3zyVRCUpp0BqDuiUqhr1a2oFadjJgplJATAEx7ohMBMB9/wAnCUhRB+k+hQVEhOwIuEaqBC1NrcjcINAH6T6IrwBjLCoimtJbBugpAZTRVVXBh0SJgzfcaFbVFykDRwLiNLDVO8qtkAeE2hriRDiDrC6XFO1gqD+kc0/38vQLg1eH9+O6BDc9g4zAM2mFBnBXYYd05wcReRMeK/NdkZuOC4veyrdGtuKdUoOolxzEh1N02a9pzNnpI91q7XMDKNGvULWktaxwGpcBMjcC4nyXJcIVWP8A6sd4M+WwDrgTrHJRDPHTWRWGq1RlpY2i4A94BPIgz7IQMFTGjG/+ITVc3h/6H8knbzdEoUoRK5hkSlqrCVGEmBS5hUVeoOCliLKNe0OEj3CKuEtIuN1nCspYkg2+yL7MCvKk4bLaWtqaQHbb+SzVKJGtlLjQFWVPKnCIUCEAiEZUkASQkxNOxiKJThBSAk2orWFZwgFUpAaiUgq21FaCtExgUiFKVElMQFqEwUxfRAxtr8jce/3Q6gD9J9Comn8skGdQn+4FZYRqkFsFQaOII90nYQG7T+U9HgKLeE4mgyo11XvDlMw0DKSNJdM+yO0XEadaqHs5tEiOYJ09FidQbzn7fyk6k3r7KnL06R3tRmc9VvK0PaqnMCzoRnIQrsqSKCjoAICaUIAaYKjACCUgApBOEEIAi9iqLVcQUsqloCppIW2liGuGV/8A5AX9Vkc1RlCekC/EYYt0uORWdXUcTHUbK6pSBGZv2RpvdAYw1PIhxQHKBBCRCMySQDTUC5GdAiaUJSguQMYCmHqslRJVAaG1N1lfxiiHZTUaDtPNSD1814hTLKr2nUOd+66sEFkuyoqz6oHKL3QD5LNwuRRpg65Gz9gr6uhWUlReJXkivdFNbFFuUWvNzoIUXYp0wMpIbmJvB8k61GSw2tcjeVGpSObM2Ltyweu0Jo3ywubaXdmscZeGsbShmZhc48yZPMX5Kt3G6rmgl0tdaHFxh242VVPBnw5YJa0tvmGs6R5qTsIRSa3wyHAk39YXRpl17EONOmRrcQcDldks2Zv9go4is4AFsXYXEGbRyXK7TCo0gtuHWJ2hczgVWo6qAXOyuaRrNoJAUqFq2QtDV2en/VeMCLFuaeahSxOZzhaBEFcbtLQqZGc4GUkH7TKy9mqVUVQ0CxbcHmLRpz/KfLuNoXprqennqhPIdv3QstL8GZrNRAchCgQ0kITAC+yGlCFIBKEITAMyg9iEJAVOMKyjiC0yEIUAayRU0GVw12KxVGwY2QhXLdWNkUk0LEkAxGRCFQxQmEIQIJSQhAzJgu3LqDnNZSoukxmqMDyANp0XNqcbaHl5o0XPJJzOpMdE7AiEIX3mHFjWO1FfBztu6svqdssQQSKhkkEgxlOUWkRFguhw/FOq0g4xLvyhC8v9YSWKLSXU0wycZWuxsY3Tofzb39k8mul49rFCF82kd74vJ/EWU6oFo/bmmcSAPpQhbRSckiHxGR/8FV4jgTQPfZ3vmBSayLgWOc8vdc3D47CUyHMw7w7LF6jS3T/6TCEL6zD+mcMl9v5OKfFZNv8ARnx/aifA0QCLtLWx5zz8iug3sliGii9opt75zQC2AWZhmBdA222QhLNGGCtEV8FY1zPuPPYriD2Pc3vHeFxbYmJBgoQhdUcjaWy+DN41Z//Z"/>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1" name="下矢印 10"/>
          <p:cNvSpPr/>
          <p:nvPr/>
        </p:nvSpPr>
        <p:spPr>
          <a:xfrm>
            <a:off x="2483768" y="2495905"/>
            <a:ext cx="864096"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2" name="テキスト ボックス 11"/>
          <p:cNvSpPr txBox="1"/>
          <p:nvPr/>
        </p:nvSpPr>
        <p:spPr>
          <a:xfrm>
            <a:off x="421878" y="3256458"/>
            <a:ext cx="8084264" cy="523220"/>
          </a:xfrm>
          <a:prstGeom prst="rect">
            <a:avLst/>
          </a:prstGeom>
          <a:noFill/>
        </p:spPr>
        <p:txBody>
          <a:bodyPr wrap="none" rtlCol="0">
            <a:spAutoFit/>
          </a:bodyPr>
          <a:lstStyle/>
          <a:p>
            <a:r>
              <a:rPr kumimoji="1" lang="ja-JP" altLang="en-US" sz="2800" dirty="0"/>
              <a:t>先攻のチームがボールをとり、オフェンス開始。</a:t>
            </a:r>
          </a:p>
        </p:txBody>
      </p:sp>
      <p:sp>
        <p:nvSpPr>
          <p:cNvPr id="14" name="下矢印 13"/>
          <p:cNvSpPr/>
          <p:nvPr/>
        </p:nvSpPr>
        <p:spPr>
          <a:xfrm>
            <a:off x="2483768" y="3779678"/>
            <a:ext cx="864096"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3" name="テキスト ボックス 12"/>
          <p:cNvSpPr txBox="1"/>
          <p:nvPr/>
        </p:nvSpPr>
        <p:spPr>
          <a:xfrm>
            <a:off x="0" y="4571766"/>
            <a:ext cx="9037448" cy="2246769"/>
          </a:xfrm>
          <a:prstGeom prst="rect">
            <a:avLst/>
          </a:prstGeom>
          <a:noFill/>
        </p:spPr>
        <p:txBody>
          <a:bodyPr wrap="square" rtlCol="0">
            <a:spAutoFit/>
          </a:bodyPr>
          <a:lstStyle/>
          <a:p>
            <a:r>
              <a:rPr kumimoji="1" lang="ja-JP" altLang="en-US" sz="2800" dirty="0"/>
              <a:t>攻撃がうまく</a:t>
            </a:r>
            <a:r>
              <a:rPr lang="ja-JP" altLang="en-US" sz="2800" dirty="0"/>
              <a:t>運び</a:t>
            </a:r>
            <a:r>
              <a:rPr kumimoji="1" lang="ja-JP" altLang="en-US" sz="2800" dirty="0"/>
              <a:t>タッチダウンすると、得点。そして</a:t>
            </a:r>
            <a:endParaRPr kumimoji="1" lang="en-US" altLang="ja-JP" sz="2800" dirty="0"/>
          </a:p>
          <a:p>
            <a:r>
              <a:rPr lang="ja-JP" altLang="en-US" sz="2800" dirty="0"/>
              <a:t>ボールを蹴って</a:t>
            </a:r>
            <a:r>
              <a:rPr kumimoji="1" lang="ja-JP" altLang="en-US" sz="2800" dirty="0"/>
              <a:t>相手チームの攻撃にうつる。</a:t>
            </a:r>
            <a:endParaRPr kumimoji="1" lang="en-US" altLang="ja-JP" sz="2800" dirty="0"/>
          </a:p>
          <a:p>
            <a:r>
              <a:rPr lang="ja-JP" altLang="en-US" sz="2800" dirty="0"/>
              <a:t>もし攻撃がうまくいかなければ相手チームの攻撃に変わる。</a:t>
            </a:r>
            <a:endParaRPr lang="en-US" altLang="ja-JP" sz="2800" dirty="0"/>
          </a:p>
          <a:p>
            <a:endParaRPr kumimoji="1" lang="en-US" altLang="ja-JP" sz="2800" dirty="0">
              <a:solidFill>
                <a:schemeClr val="tx2"/>
              </a:solidFill>
            </a:endParaRPr>
          </a:p>
        </p:txBody>
      </p:sp>
      <p:sp>
        <p:nvSpPr>
          <p:cNvPr id="15" name="テキスト ボックス 14"/>
          <p:cNvSpPr txBox="1"/>
          <p:nvPr/>
        </p:nvSpPr>
        <p:spPr>
          <a:xfrm>
            <a:off x="1979712" y="6112162"/>
            <a:ext cx="5583138" cy="523220"/>
          </a:xfrm>
          <a:prstGeom prst="rect">
            <a:avLst/>
          </a:prstGeom>
          <a:noFill/>
          <a:ln>
            <a:solidFill>
              <a:schemeClr val="tx1"/>
            </a:solidFill>
          </a:ln>
        </p:spPr>
        <p:txBody>
          <a:bodyPr wrap="square" rtlCol="0">
            <a:spAutoFit/>
          </a:bodyPr>
          <a:lstStyle/>
          <a:p>
            <a:r>
              <a:rPr kumimoji="1" lang="ja-JP" altLang="en-US" sz="2800" dirty="0"/>
              <a:t>これを試合終了まで繰り返す！</a:t>
            </a:r>
          </a:p>
        </p:txBody>
      </p:sp>
    </p:spTree>
    <p:extLst>
      <p:ext uri="{BB962C8B-B14F-4D97-AF65-F5344CB8AC3E}">
        <p14:creationId xmlns:p14="http://schemas.microsoft.com/office/powerpoint/2010/main" val="245656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11552" y="2414016"/>
            <a:ext cx="2158746" cy="426720"/>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ダウン制</a:t>
            </a:r>
          </a:p>
        </p:txBody>
      </p:sp>
      <p:sp>
        <p:nvSpPr>
          <p:cNvPr id="3" name="コンテンツ プレースホルダー 2"/>
          <p:cNvSpPr>
            <a:spLocks noGrp="1"/>
          </p:cNvSpPr>
          <p:nvPr>
            <p:ph idx="1"/>
          </p:nvPr>
        </p:nvSpPr>
        <p:spPr>
          <a:xfrm>
            <a:off x="628650" y="1657349"/>
            <a:ext cx="7886700" cy="500635"/>
          </a:xfrm>
        </p:spPr>
        <p:txBody>
          <a:bodyPr/>
          <a:lstStyle/>
          <a:p>
            <a:pPr marL="0" indent="0">
              <a:buNone/>
            </a:pPr>
            <a:r>
              <a:rPr kumimoji="1" lang="ja-JP" altLang="en-US" dirty="0"/>
              <a:t>アメフトの特徴→ダウン制</a:t>
            </a:r>
            <a:endParaRPr kumimoji="1" lang="en-US" altLang="ja-JP" dirty="0"/>
          </a:p>
        </p:txBody>
      </p:sp>
      <p:sp>
        <p:nvSpPr>
          <p:cNvPr id="4" name="テキスト ボックス 3"/>
          <p:cNvSpPr txBox="1"/>
          <p:nvPr/>
        </p:nvSpPr>
        <p:spPr>
          <a:xfrm>
            <a:off x="628650" y="2390668"/>
            <a:ext cx="8083296" cy="523220"/>
          </a:xfrm>
          <a:prstGeom prst="rect">
            <a:avLst/>
          </a:prstGeom>
          <a:noFill/>
        </p:spPr>
        <p:txBody>
          <a:bodyPr wrap="square" rtlCol="0">
            <a:spAutoFit/>
          </a:bodyPr>
          <a:lstStyle/>
          <a:p>
            <a:r>
              <a:rPr kumimoji="1" lang="ja-JP" altLang="en-US" sz="2800" dirty="0"/>
              <a:t>攻撃側には４回の攻撃権が与えられる</a:t>
            </a:r>
          </a:p>
        </p:txBody>
      </p:sp>
      <p:sp>
        <p:nvSpPr>
          <p:cNvPr id="6" name="テキスト ボックス 5"/>
          <p:cNvSpPr txBox="1"/>
          <p:nvPr/>
        </p:nvSpPr>
        <p:spPr>
          <a:xfrm>
            <a:off x="2511552" y="2937236"/>
            <a:ext cx="5364480" cy="461665"/>
          </a:xfrm>
          <a:prstGeom prst="rect">
            <a:avLst/>
          </a:prstGeom>
          <a:noFill/>
        </p:spPr>
        <p:txBody>
          <a:bodyPr wrap="square" rtlCol="0">
            <a:spAutoFit/>
          </a:bodyPr>
          <a:lstStyle/>
          <a:p>
            <a:r>
              <a:rPr kumimoji="1" lang="en-US" altLang="ja-JP" sz="2400" dirty="0"/>
              <a:t>1 </a:t>
            </a:r>
            <a:r>
              <a:rPr kumimoji="1" lang="en-US" altLang="ja-JP" sz="2400" dirty="0" err="1"/>
              <a:t>st</a:t>
            </a:r>
            <a:r>
              <a:rPr kumimoji="1" lang="en-US" altLang="ja-JP" sz="2400" dirty="0"/>
              <a:t> down, 2 </a:t>
            </a:r>
            <a:r>
              <a:rPr kumimoji="1" lang="en-US" altLang="ja-JP" sz="2400" dirty="0" err="1"/>
              <a:t>nd</a:t>
            </a:r>
            <a:r>
              <a:rPr kumimoji="1" lang="en-US" altLang="ja-JP" sz="2400" dirty="0"/>
              <a:t> down …</a:t>
            </a:r>
            <a:r>
              <a:rPr kumimoji="1" lang="ja-JP" altLang="en-US" sz="2400" dirty="0"/>
              <a:t>　→ダウン制</a:t>
            </a:r>
          </a:p>
        </p:txBody>
      </p:sp>
      <p:sp>
        <p:nvSpPr>
          <p:cNvPr id="7" name="テキスト ボックス 6"/>
          <p:cNvSpPr txBox="1"/>
          <p:nvPr/>
        </p:nvSpPr>
        <p:spPr>
          <a:xfrm>
            <a:off x="628650" y="3666089"/>
            <a:ext cx="8083296" cy="2246769"/>
          </a:xfrm>
          <a:prstGeom prst="rect">
            <a:avLst/>
          </a:prstGeom>
          <a:noFill/>
        </p:spPr>
        <p:txBody>
          <a:bodyPr wrap="square" rtlCol="0">
            <a:spAutoFit/>
          </a:bodyPr>
          <a:lstStyle/>
          <a:p>
            <a:r>
              <a:rPr kumimoji="1" lang="ja-JP" altLang="en-US" sz="2800" dirty="0"/>
              <a:t>この４回で、</a:t>
            </a:r>
            <a:r>
              <a:rPr kumimoji="1" lang="en-US" altLang="ja-JP" sz="2800" dirty="0"/>
              <a:t>10yd</a:t>
            </a:r>
            <a:r>
              <a:rPr kumimoji="1" lang="ja-JP" altLang="en-US" sz="2800" dirty="0"/>
              <a:t>進むことができれば、もう４回の攻撃権が得られる。進めなければ攻守交替。</a:t>
            </a:r>
            <a:endParaRPr kumimoji="1" lang="en-US" altLang="ja-JP" sz="2800" dirty="0"/>
          </a:p>
          <a:p>
            <a:endParaRPr lang="en-US" altLang="ja-JP" sz="2800" dirty="0"/>
          </a:p>
          <a:p>
            <a:r>
              <a:rPr kumimoji="1" lang="ja-JP" altLang="en-US" sz="2800" dirty="0"/>
              <a:t>ただし</a:t>
            </a:r>
            <a:r>
              <a:rPr kumimoji="1" lang="en-US" altLang="ja-JP" sz="2800" dirty="0"/>
              <a:t>…</a:t>
            </a:r>
          </a:p>
          <a:p>
            <a:r>
              <a:rPr lang="ja-JP" altLang="en-US" sz="2800" dirty="0"/>
              <a:t>４回目は攻守交替のキックを行うことが多い</a:t>
            </a:r>
            <a:endParaRPr kumimoji="1" lang="ja-JP" altLang="en-US" sz="2800" dirty="0"/>
          </a:p>
        </p:txBody>
      </p:sp>
    </p:spTree>
    <p:extLst>
      <p:ext uri="{BB962C8B-B14F-4D97-AF65-F5344CB8AC3E}">
        <p14:creationId xmlns:p14="http://schemas.microsoft.com/office/powerpoint/2010/main" val="175244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5293</TotalTime>
  <Words>1016</Words>
  <Application>Microsoft Office PowerPoint</Application>
  <PresentationFormat>画面に合わせる (4:3)</PresentationFormat>
  <Paragraphs>165</Paragraphs>
  <Slides>24</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24</vt:i4>
      </vt:variant>
    </vt:vector>
  </HeadingPairs>
  <TitlesOfParts>
    <vt:vector size="30" baseType="lpstr">
      <vt:lpstr>YouTube Noto</vt:lpstr>
      <vt:lpstr>Arial</vt:lpstr>
      <vt:lpstr>Calibri</vt:lpstr>
      <vt:lpstr>Calibri Light</vt:lpstr>
      <vt:lpstr>Gill Sans MT</vt:lpstr>
      <vt:lpstr>Office Theme</vt:lpstr>
      <vt:lpstr>アメフト部 ルール講習会</vt:lpstr>
      <vt:lpstr>アメリカンフットボールとは</vt:lpstr>
      <vt:lpstr>アメリカンフットボールとは</vt:lpstr>
      <vt:lpstr>実際に動画を見てみましょう</vt:lpstr>
      <vt:lpstr>試合の流れ</vt:lpstr>
      <vt:lpstr>ゲームの流れ</vt:lpstr>
      <vt:lpstr>ゲームの流れ</vt:lpstr>
      <vt:lpstr>ゲームの流れ</vt:lpstr>
      <vt:lpstr>ダウン制</vt:lpstr>
      <vt:lpstr>ダウン制～3回で10yd～</vt:lpstr>
      <vt:lpstr>ダウン制～4回で8yd～</vt:lpstr>
      <vt:lpstr>ダウン制～4回目でキック～</vt:lpstr>
      <vt:lpstr>ダウン制～動画～</vt:lpstr>
      <vt:lpstr>得点の種類</vt:lpstr>
      <vt:lpstr>タッチダウン</vt:lpstr>
      <vt:lpstr>フィールドゴール</vt:lpstr>
      <vt:lpstr>ポジション紹介～OFF～</vt:lpstr>
      <vt:lpstr>ポジション紹介～DEF～</vt:lpstr>
      <vt:lpstr>ポジション紹介～STAFF～</vt:lpstr>
      <vt:lpstr>ポジション紹介 ～GrMG(グラウンドマネージャー)～</vt:lpstr>
      <vt:lpstr>ポジション紹介 ～AT(アスレチックトレーナー)～</vt:lpstr>
      <vt:lpstr>ポジション紹介 ～AS(アナライジングスタッフ)～</vt:lpstr>
      <vt:lpstr>ポジション紹介 ～MG(広報担当マネージャー)～</vt:lpstr>
      <vt:lpstr>秋季リーグ戦</vt:lpstr>
    </vt:vector>
  </TitlesOfParts>
  <Company>東京工業大学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第一回</dc:title>
  <dc:creator>Windows ユーザー</dc:creator>
  <cp:lastModifiedBy>秋元 良太</cp:lastModifiedBy>
  <cp:revision>52</cp:revision>
  <dcterms:created xsi:type="dcterms:W3CDTF">2018-05-25T08:02:46Z</dcterms:created>
  <dcterms:modified xsi:type="dcterms:W3CDTF">2019-07-24T08:33:30Z</dcterms:modified>
</cp:coreProperties>
</file>